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4"/>
    <p:sldMasterId id="2147483686" r:id="rId5"/>
  </p:sldMasterIdLst>
  <p:notesMasterIdLst>
    <p:notesMasterId r:id="rId18"/>
  </p:notesMasterIdLst>
  <p:handoutMasterIdLst>
    <p:handoutMasterId r:id="rId19"/>
  </p:handoutMasterIdLst>
  <p:sldIdLst>
    <p:sldId id="257" r:id="rId6"/>
    <p:sldId id="260" r:id="rId7"/>
    <p:sldId id="259" r:id="rId8"/>
    <p:sldId id="262" r:id="rId9"/>
    <p:sldId id="263" r:id="rId10"/>
    <p:sldId id="271" r:id="rId11"/>
    <p:sldId id="272" r:id="rId12"/>
    <p:sldId id="264" r:id="rId13"/>
    <p:sldId id="265" r:id="rId14"/>
    <p:sldId id="266" r:id="rId15"/>
    <p:sldId id="267" r:id="rId16"/>
    <p:sldId id="25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411626C-1B92-464D-A7EE-7D5D52621BA5}">
          <p14:sldIdLst>
            <p14:sldId id="257"/>
            <p14:sldId id="260"/>
            <p14:sldId id="259"/>
            <p14:sldId id="262"/>
            <p14:sldId id="263"/>
            <p14:sldId id="271"/>
            <p14:sldId id="272"/>
            <p14:sldId id="264"/>
            <p14:sldId id="265"/>
            <p14:sldId id="266"/>
            <p14:sldId id="267"/>
            <p14:sldId id="258"/>
          </p14:sldIdLst>
        </p14:section>
        <p14:section name="Untitled Section" id="{7F4D5B64-A033-D647-8EF0-BF26862F03CF}">
          <p14:sldIdLst/>
        </p14:section>
      </p14:sectionLst>
    </p:ex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200"/>
    <a:srgbClr val="009BDC"/>
    <a:srgbClr val="0F1E64"/>
    <a:srgbClr val="878787"/>
    <a:srgbClr val="FFF0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64" autoAdjust="0"/>
    <p:restoredTop sz="92237" autoAdjust="0"/>
  </p:normalViewPr>
  <p:slideViewPr>
    <p:cSldViewPr snapToGrid="0" snapToObjects="1">
      <p:cViewPr varScale="1">
        <p:scale>
          <a:sx n="107" d="100"/>
          <a:sy n="107" d="100"/>
        </p:scale>
        <p:origin x="-1110"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99" d="100"/>
          <a:sy n="99" d="100"/>
        </p:scale>
        <p:origin x="4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0BCB6D-34F1-8746-B369-651068DAE934}" type="datetimeFigureOut">
              <a:rPr lang="en-US" smtClean="0"/>
              <a:t>10/31/2019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79D450-307B-6044-80B3-CBC3A5E12E06}" type="slidenum">
              <a:rPr lang="en-US" smtClean="0"/>
              <a:t>‹#›</a:t>
            </a:fld>
            <a:endParaRPr lang="en-US"/>
          </a:p>
        </p:txBody>
      </p:sp>
    </p:spTree>
    <p:extLst>
      <p:ext uri="{BB962C8B-B14F-4D97-AF65-F5344CB8AC3E}">
        <p14:creationId xmlns:p14="http://schemas.microsoft.com/office/powerpoint/2010/main" val="105026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BB578-FD21-1145-989B-0540A7BC4343}" type="datetimeFigureOut">
              <a:rPr lang="en-US" smtClean="0"/>
              <a:t>10/31/2019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F4E565-34A0-C645-AF10-2D50A3DD5B50}" type="slidenum">
              <a:rPr lang="en-US" smtClean="0"/>
              <a:t>‹#›</a:t>
            </a:fld>
            <a:endParaRPr lang="en-US"/>
          </a:p>
        </p:txBody>
      </p:sp>
    </p:spTree>
    <p:extLst>
      <p:ext uri="{BB962C8B-B14F-4D97-AF65-F5344CB8AC3E}">
        <p14:creationId xmlns:p14="http://schemas.microsoft.com/office/powerpoint/2010/main" val="949759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This brief presentation is designed to raise awareness among your workers of the risks from silica dust</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It’s aimed at anyone who comes into contact on a regular, sustained basis with silica dust which have the potential to affect their health</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Each slide has a list of FAQs or notes that you can use to respond to questions, or to supplement your presentation</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Hand out Cancer Council’s free fact sheet or pocket card on silica dust to support this presentation</a:t>
            </a:r>
          </a:p>
          <a:p>
            <a:endParaRPr lang="en-GB" dirty="0" smtClean="0"/>
          </a:p>
          <a:p>
            <a:endParaRPr lang="en-US" dirty="0"/>
          </a:p>
        </p:txBody>
      </p:sp>
      <p:sp>
        <p:nvSpPr>
          <p:cNvPr id="4" name="Slide Number Placeholder 3"/>
          <p:cNvSpPr>
            <a:spLocks noGrp="1"/>
          </p:cNvSpPr>
          <p:nvPr>
            <p:ph type="sldNum" sz="quarter" idx="10"/>
          </p:nvPr>
        </p:nvSpPr>
        <p:spPr/>
        <p:txBody>
          <a:bodyPr/>
          <a:lstStyle/>
          <a:p>
            <a:fld id="{38F4E565-34A0-C645-AF10-2D50A3DD5B50}" type="slidenum">
              <a:rPr lang="en-US" smtClean="0"/>
              <a:t>1</a:t>
            </a:fld>
            <a:endParaRPr lang="en-US"/>
          </a:p>
        </p:txBody>
      </p:sp>
    </p:spTree>
    <p:extLst>
      <p:ext uri="{BB962C8B-B14F-4D97-AF65-F5344CB8AC3E}">
        <p14:creationId xmlns:p14="http://schemas.microsoft.com/office/powerpoint/2010/main" val="1239453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Arial" charset="0"/>
                <a:ea typeface="MS PGothic" panose="020B0600070205080204" pitchFamily="34" charset="-128"/>
                <a:cs typeface="MS PGothic" charset="0"/>
              </a:rPr>
              <a:t>Talk about the controls used in your </a:t>
            </a:r>
            <a:r>
              <a:rPr lang="en-US" sz="1200" b="0" kern="1200" dirty="0" err="1" smtClean="0">
                <a:solidFill>
                  <a:schemeClr val="tx1"/>
                </a:solidFill>
                <a:effectLst/>
                <a:latin typeface="Arial" charset="0"/>
                <a:ea typeface="MS PGothic" panose="020B0600070205080204" pitchFamily="34" charset="-128"/>
                <a:cs typeface="MS PGothic" charset="0"/>
              </a:rPr>
              <a:t>organisation</a:t>
            </a:r>
            <a:r>
              <a:rPr lang="en-US" sz="1200" b="0" kern="1200" dirty="0" smtClean="0">
                <a:solidFill>
                  <a:schemeClr val="tx1"/>
                </a:solidFill>
                <a:effectLst/>
                <a:latin typeface="Arial" charset="0"/>
                <a:ea typeface="MS PGothic" panose="020B0600070205080204" pitchFamily="34" charset="-128"/>
                <a:cs typeface="MS PGothic" charset="0"/>
              </a:rPr>
              <a:t>.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Elimination</a:t>
            </a:r>
            <a:r>
              <a:rPr lang="en-US" sz="1200" b="0" kern="1200" baseline="0" dirty="0" smtClean="0">
                <a:solidFill>
                  <a:schemeClr val="tx1"/>
                </a:solidFill>
                <a:effectLst/>
                <a:latin typeface="Arial" charset="0"/>
                <a:ea typeface="MS PGothic" panose="020B0600070205080204" pitchFamily="34" charset="-128"/>
                <a:cs typeface="MS PGothic" charset="0"/>
              </a:rPr>
              <a:t> of substitution of high silica content materials should be the first priority. </a:t>
            </a:r>
            <a:r>
              <a:rPr lang="en-US" sz="1200" b="0" kern="1200" dirty="0" smtClean="0">
                <a:solidFill>
                  <a:schemeClr val="tx1"/>
                </a:solidFill>
                <a:effectLst/>
                <a:latin typeface="Arial" charset="0"/>
                <a:ea typeface="MS PGothic" panose="020B0600070205080204" pitchFamily="34" charset="-128"/>
                <a:cs typeface="MS PGothic" charset="0"/>
              </a:rPr>
              <a:t>Removing or reducing dust from the work process should</a:t>
            </a:r>
            <a:r>
              <a:rPr lang="en-US" sz="1200" b="0" kern="1200" baseline="0" dirty="0" smtClean="0">
                <a:solidFill>
                  <a:schemeClr val="tx1"/>
                </a:solidFill>
                <a:effectLst/>
                <a:latin typeface="Arial" charset="0"/>
                <a:ea typeface="MS PGothic" panose="020B0600070205080204" pitchFamily="34" charset="-128"/>
                <a:cs typeface="MS PGothic" charset="0"/>
              </a:rPr>
              <a:t> </a:t>
            </a:r>
            <a:r>
              <a:rPr lang="en-US" sz="1200" b="0" kern="1200" dirty="0" smtClean="0">
                <a:solidFill>
                  <a:schemeClr val="tx1"/>
                </a:solidFill>
                <a:effectLst/>
                <a:latin typeface="Arial" charset="0"/>
                <a:ea typeface="MS PGothic" panose="020B0600070205080204" pitchFamily="34" charset="-128"/>
                <a:cs typeface="MS PGothic" charset="0"/>
              </a:rPr>
              <a:t>be the second priority, so extend the discussion by getting participants to think about how this can be done, with their knowledge of the job. We’ve given the example of a new building design that plans in recesses for pipework and wiring but there are lots more. For example, can you get materials cut to size off-site in an environment where exposure can be controlled more easily? Can you change designs or lay-outs so that fewer cuts are needed? Can you use lower energy equipment to work on materials so that less dust is created? </a:t>
            </a:r>
          </a:p>
          <a:p>
            <a:endParaRPr lang="en-US" sz="1200" dirty="0" smtClean="0"/>
          </a:p>
        </p:txBody>
      </p:sp>
      <p:sp>
        <p:nvSpPr>
          <p:cNvPr id="4" name="Slide Number Placeholder 3"/>
          <p:cNvSpPr>
            <a:spLocks noGrp="1"/>
          </p:cNvSpPr>
          <p:nvPr>
            <p:ph type="sldNum" sz="quarter" idx="10"/>
          </p:nvPr>
        </p:nvSpPr>
        <p:spPr/>
        <p:txBody>
          <a:bodyPr/>
          <a:lstStyle/>
          <a:p>
            <a:fld id="{38F4E565-34A0-C645-AF10-2D50A3DD5B50}" type="slidenum">
              <a:rPr lang="en-US" smtClean="0"/>
              <a:t>10</a:t>
            </a:fld>
            <a:endParaRPr lang="en-US"/>
          </a:p>
        </p:txBody>
      </p:sp>
    </p:spTree>
    <p:extLst>
      <p:ext uri="{BB962C8B-B14F-4D97-AF65-F5344CB8AC3E}">
        <p14:creationId xmlns:p14="http://schemas.microsoft.com/office/powerpoint/2010/main" val="20337228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Arial" charset="0"/>
                <a:ea typeface="MS PGothic" panose="020B0600070205080204" pitchFamily="34" charset="-128"/>
                <a:cs typeface="MS PGothic" charset="0"/>
              </a:rPr>
              <a:t>This is the correct hierarchy of control for these measures:</a:t>
            </a:r>
            <a:br>
              <a:rPr lang="en-US" sz="1200" b="0" kern="1200" dirty="0" smtClean="0">
                <a:solidFill>
                  <a:schemeClr val="tx1"/>
                </a:solidFill>
                <a:effectLst/>
                <a:latin typeface="Arial" charset="0"/>
                <a:ea typeface="MS PGothic" panose="020B0600070205080204" pitchFamily="34" charset="-128"/>
                <a:cs typeface="MS PGothic" charset="0"/>
              </a:rPr>
            </a:br>
            <a:endParaRPr lang="en-US" sz="1200" b="0" kern="1200" dirty="0" smtClean="0">
              <a:solidFill>
                <a:schemeClr val="tx1"/>
              </a:solidFill>
              <a:effectLst/>
              <a:latin typeface="Arial" charset="0"/>
              <a:ea typeface="MS PGothic" panose="020B0600070205080204" pitchFamily="34" charset="-128"/>
              <a:cs typeface="MS PGothic" charset="0"/>
            </a:endParaRPr>
          </a:p>
          <a:p>
            <a:pPr marL="228600" indent="-228600">
              <a:buFont typeface="+mj-lt"/>
              <a:buAutoNum type="arabicPeriod"/>
            </a:pPr>
            <a:r>
              <a:rPr lang="en-US" sz="1200" b="0" kern="1200" dirty="0" smtClean="0">
                <a:solidFill>
                  <a:schemeClr val="tx1"/>
                </a:solidFill>
                <a:effectLst/>
                <a:latin typeface="Arial" charset="0"/>
                <a:ea typeface="MS PGothic" panose="020B0600070205080204" pitchFamily="34" charset="-128"/>
                <a:cs typeface="MS PGothic" charset="0"/>
              </a:rPr>
              <a:t>Cut down on how much silica dust is produced in the first place. For example by using a different material, planning in recesses for pipework and wiring on a new building</a:t>
            </a:r>
          </a:p>
          <a:p>
            <a:pPr marL="228600" indent="-228600">
              <a:buFont typeface="+mj-lt"/>
              <a:buAutoNum type="arabicPeriod"/>
            </a:pPr>
            <a:r>
              <a:rPr lang="en-US" sz="1200" b="0" kern="1200" dirty="0" smtClean="0">
                <a:solidFill>
                  <a:schemeClr val="tx1"/>
                </a:solidFill>
                <a:effectLst/>
                <a:latin typeface="Arial" charset="0"/>
                <a:ea typeface="MS PGothic" panose="020B0600070205080204" pitchFamily="34" charset="-128"/>
                <a:cs typeface="MS PGothic" charset="0"/>
              </a:rPr>
              <a:t>Use a safer product, for example olivine in abrasive blasting</a:t>
            </a:r>
          </a:p>
          <a:p>
            <a:pPr marL="228600" indent="-228600">
              <a:buFont typeface="+mj-lt"/>
              <a:buAutoNum type="arabicPeriod"/>
            </a:pPr>
            <a:r>
              <a:rPr lang="en-US" sz="1200" b="0" kern="1200" dirty="0" smtClean="0">
                <a:solidFill>
                  <a:schemeClr val="tx1"/>
                </a:solidFill>
                <a:effectLst/>
                <a:latin typeface="Arial" charset="0"/>
                <a:ea typeface="MS PGothic" panose="020B0600070205080204" pitchFamily="34" charset="-128"/>
                <a:cs typeface="MS PGothic" charset="0"/>
              </a:rPr>
              <a:t>Use an enclosure or hood to contain the dust and local exhaust ventilation to suck dust away as it’s created</a:t>
            </a:r>
          </a:p>
          <a:p>
            <a:pPr marL="228600" indent="-228600">
              <a:buFont typeface="+mj-lt"/>
              <a:buAutoNum type="arabicPeriod"/>
            </a:pPr>
            <a:r>
              <a:rPr lang="en-US" sz="1200" b="0" kern="1200" dirty="0" smtClean="0">
                <a:solidFill>
                  <a:schemeClr val="tx1"/>
                </a:solidFill>
                <a:effectLst/>
                <a:latin typeface="Arial" charset="0"/>
                <a:ea typeface="MS PGothic" panose="020B0600070205080204" pitchFamily="34" charset="-128"/>
                <a:cs typeface="MS PGothic" charset="0"/>
              </a:rPr>
              <a:t>Fit and use on-tool dust extraction devices to hand-held tools to keep dust out the air</a:t>
            </a:r>
          </a:p>
          <a:p>
            <a:pPr marL="228600" indent="-228600">
              <a:buFont typeface="+mj-lt"/>
              <a:buAutoNum type="arabicPeriod"/>
            </a:pPr>
            <a:r>
              <a:rPr lang="en-US" sz="1200" b="0" kern="1200" dirty="0" smtClean="0">
                <a:solidFill>
                  <a:schemeClr val="tx1"/>
                </a:solidFill>
                <a:effectLst/>
                <a:latin typeface="Arial" charset="0"/>
                <a:ea typeface="MS PGothic" panose="020B0600070205080204" pitchFamily="34" charset="-128"/>
                <a:cs typeface="MS PGothic" charset="0"/>
              </a:rPr>
              <a:t>Wet down the work to keep dust levels lower</a:t>
            </a:r>
          </a:p>
          <a:p>
            <a:pPr marL="228600" indent="-228600">
              <a:buFont typeface="+mj-lt"/>
              <a:buAutoNum type="arabicPeriod"/>
            </a:pPr>
            <a:r>
              <a:rPr lang="en-US" sz="1200" b="0" kern="1200" dirty="0" smtClean="0">
                <a:solidFill>
                  <a:schemeClr val="tx1"/>
                </a:solidFill>
                <a:effectLst/>
                <a:latin typeface="Arial" charset="0"/>
                <a:ea typeface="MS PGothic" panose="020B0600070205080204" pitchFamily="34" charset="-128"/>
                <a:cs typeface="MS PGothic" charset="0"/>
              </a:rPr>
              <a:t>Wear a suitable mask to stop dust getting into your lungs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You can ask people to discuss why we would </a:t>
            </a:r>
            <a:r>
              <a:rPr lang="en-US" sz="1200" b="0" kern="1200" dirty="0" err="1" smtClean="0">
                <a:solidFill>
                  <a:schemeClr val="tx1"/>
                </a:solidFill>
                <a:effectLst/>
                <a:latin typeface="Arial" charset="0"/>
                <a:ea typeface="MS PGothic" panose="020B0600070205080204" pitchFamily="34" charset="-128"/>
                <a:cs typeface="MS PGothic" charset="0"/>
              </a:rPr>
              <a:t>prioritise</a:t>
            </a:r>
            <a:r>
              <a:rPr lang="en-US" sz="1200" b="0" kern="1200" dirty="0" smtClean="0">
                <a:solidFill>
                  <a:schemeClr val="tx1"/>
                </a:solidFill>
                <a:effectLst/>
                <a:latin typeface="Arial" charset="0"/>
                <a:ea typeface="MS PGothic" panose="020B0600070205080204" pitchFamily="34" charset="-128"/>
                <a:cs typeface="MS PGothic" charset="0"/>
              </a:rPr>
              <a:t> controls in this way. </a:t>
            </a:r>
          </a:p>
          <a:p>
            <a:endParaRPr lang="en-US" sz="1200" b="0" kern="1200" dirty="0" smtClean="0">
              <a:solidFill>
                <a:schemeClr val="tx1"/>
              </a:solidFill>
              <a:effectLst/>
              <a:latin typeface="Arial" charset="0"/>
              <a:ea typeface="MS PGothic" panose="020B0600070205080204" pitchFamily="34" charset="-128"/>
              <a:cs typeface="MS PGothic" charset="0"/>
            </a:endParaRPr>
          </a:p>
          <a:p>
            <a:r>
              <a:rPr lang="en-US" sz="1200" b="0" kern="1200" dirty="0" smtClean="0">
                <a:solidFill>
                  <a:schemeClr val="tx1"/>
                </a:solidFill>
                <a:effectLst/>
                <a:latin typeface="Arial" charset="0"/>
                <a:ea typeface="MS PGothic" panose="020B0600070205080204" pitchFamily="34" charset="-128"/>
                <a:cs typeface="MS PGothic" charset="0"/>
              </a:rPr>
              <a:t>Bear in mind that: </a:t>
            </a:r>
          </a:p>
          <a:p>
            <a:endParaRPr lang="en-US" sz="1200" dirty="0" smtClean="0"/>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it’s difficult to place controls 3, 4 and 5 in a strict hierarchy as the most suitable control measure will depend on the type of work being done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personal respiratory protection is last in the hierarchy, as engineering and other controls are usually ranked ahead of personal protective equipment. But in the case of controlling dust exposure such as silica, suitable masks will often be needed on top of other measures if air sampling shows there is still too much dust where people are working. </a:t>
            </a:r>
          </a:p>
          <a:p>
            <a:endParaRPr lang="en-US" sz="1200"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Stress that in some situations a variety of control measures should be used together to control exposure – it’s not a case of picking one option. </a:t>
            </a:r>
            <a:endParaRPr lang="en-US" sz="1200" dirty="0" smtClean="0">
              <a:effectLst/>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Remind your audience that health checks don’t stop the problem from happening in the first place but can help check whether your prevention tactics are working, as well as monitoring any ill health issues</a:t>
            </a:r>
          </a:p>
          <a:p>
            <a:endParaRPr lang="en-AU" dirty="0"/>
          </a:p>
        </p:txBody>
      </p:sp>
      <p:sp>
        <p:nvSpPr>
          <p:cNvPr id="4" name="Slide Number Placeholder 3"/>
          <p:cNvSpPr>
            <a:spLocks noGrp="1"/>
          </p:cNvSpPr>
          <p:nvPr>
            <p:ph type="sldNum" sz="quarter" idx="10"/>
          </p:nvPr>
        </p:nvSpPr>
        <p:spPr/>
        <p:txBody>
          <a:bodyPr/>
          <a:lstStyle/>
          <a:p>
            <a:fld id="{38F4E565-34A0-C645-AF10-2D50A3DD5B50}" type="slidenum">
              <a:rPr lang="en-US" smtClean="0"/>
              <a:t>11</a:t>
            </a:fld>
            <a:endParaRPr lang="en-US"/>
          </a:p>
        </p:txBody>
      </p:sp>
    </p:spTree>
    <p:extLst>
      <p:ext uri="{BB962C8B-B14F-4D97-AF65-F5344CB8AC3E}">
        <p14:creationId xmlns:p14="http://schemas.microsoft.com/office/powerpoint/2010/main" val="2033722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This brief presentation is designed to get managers where you work up to speed on the implications of exposure to silica dust</a:t>
            </a:r>
          </a:p>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It’s aimed at anyone who has responsibility for managing activities where exposure to silica dust may pose a risk to health</a:t>
            </a:r>
          </a:p>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Each slide has a list of FAQs or notes that you can use to respond to questions, or to supplement your presentation</a:t>
            </a:r>
          </a:p>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Hand out Cancer Council Australia’s free factsheet on silica dust to support this presentation</a:t>
            </a:r>
          </a:p>
          <a:p>
            <a:pPr marL="0" marR="0" lvl="0" indent="0" algn="l" defTabSz="914400" rtl="0" eaLnBrk="1" fontAlgn="base" latinLnBrk="0" hangingPunct="1">
              <a:lnSpc>
                <a:spcPct val="150000"/>
              </a:lnSpc>
              <a:spcBef>
                <a:spcPct val="30000"/>
              </a:spcBef>
              <a:spcAft>
                <a:spcPct val="0"/>
              </a:spcAft>
              <a:buClrTx/>
              <a:buSzTx/>
              <a:buFontTx/>
              <a:buNone/>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endParaRPr lang="en-AU" dirty="0" smtClean="0"/>
          </a:p>
          <a:p>
            <a:endParaRPr lang="en-US" dirty="0"/>
          </a:p>
        </p:txBody>
      </p:sp>
      <p:sp>
        <p:nvSpPr>
          <p:cNvPr id="4" name="Slide Number Placeholder 3"/>
          <p:cNvSpPr>
            <a:spLocks noGrp="1"/>
          </p:cNvSpPr>
          <p:nvPr>
            <p:ph type="sldNum" sz="quarter" idx="10"/>
          </p:nvPr>
        </p:nvSpPr>
        <p:spPr/>
        <p:txBody>
          <a:bodyPr/>
          <a:lstStyle/>
          <a:p>
            <a:fld id="{38F4E565-34A0-C645-AF10-2D50A3DD5B50}" type="slidenum">
              <a:rPr lang="en-US" smtClean="0"/>
              <a:t>2</a:t>
            </a:fld>
            <a:endParaRPr lang="en-US"/>
          </a:p>
        </p:txBody>
      </p:sp>
    </p:spTree>
    <p:extLst>
      <p:ext uri="{BB962C8B-B14F-4D97-AF65-F5344CB8AC3E}">
        <p14:creationId xmlns:p14="http://schemas.microsoft.com/office/powerpoint/2010/main" val="2455128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Silica</a:t>
            </a:r>
            <a:r>
              <a:rPr lang="en-GB" baseline="0" dirty="0" smtClean="0"/>
              <a:t> dust </a:t>
            </a:r>
            <a:r>
              <a:rPr lang="en-GB" dirty="0" smtClean="0"/>
              <a:t>can give you cancer</a:t>
            </a:r>
          </a:p>
          <a:p>
            <a:endParaRPr lang="en-US" dirty="0"/>
          </a:p>
        </p:txBody>
      </p:sp>
      <p:sp>
        <p:nvSpPr>
          <p:cNvPr id="4" name="Slide Number Placeholder 3"/>
          <p:cNvSpPr>
            <a:spLocks noGrp="1"/>
          </p:cNvSpPr>
          <p:nvPr>
            <p:ph type="sldNum" sz="quarter" idx="10"/>
          </p:nvPr>
        </p:nvSpPr>
        <p:spPr/>
        <p:txBody>
          <a:bodyPr/>
          <a:lstStyle/>
          <a:p>
            <a:fld id="{38F4E565-34A0-C645-AF10-2D50A3DD5B50}" type="slidenum">
              <a:rPr lang="en-US" smtClean="0"/>
              <a:t>3</a:t>
            </a:fld>
            <a:endParaRPr lang="en-US"/>
          </a:p>
        </p:txBody>
      </p:sp>
    </p:spTree>
    <p:extLst>
      <p:ext uri="{BB962C8B-B14F-4D97-AF65-F5344CB8AC3E}">
        <p14:creationId xmlns:p14="http://schemas.microsoft.com/office/powerpoint/2010/main" val="2050442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Arial" charset="0"/>
                <a:ea typeface="MS PGothic" panose="020B0600070205080204" pitchFamily="34" charset="-128"/>
                <a:cs typeface="MS PGothic" charset="0"/>
              </a:rPr>
              <a:t>Silica is a natural mineral that makes up a large part of materials like sandstone and granite. It’s also found in many common products such as concrete and mortar. </a:t>
            </a:r>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Here’s a list of some of the materials and products that contain silica: </a:t>
            </a:r>
          </a:p>
          <a:p>
            <a:endParaRPr lang="en-US" sz="1200" dirty="0" smtClean="0"/>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stone, such as limestone, sandstone, ironstone, marble, granite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plastic composites like fillers or composite panels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concrete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aggregate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mortar </a:t>
            </a:r>
            <a:endParaRPr lang="en-US" sz="1200" b="1" kern="120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bricks</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tiles</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slate </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shale</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rail ballast </a:t>
            </a:r>
          </a:p>
          <a:p>
            <a:endParaRPr lang="en-US" sz="1200" b="0" kern="1200" dirty="0" smtClean="0">
              <a:solidFill>
                <a:schemeClr val="tx1"/>
              </a:solidFill>
              <a:effectLst/>
              <a:latin typeface="Arial" charset="0"/>
              <a:ea typeface="MS PGothic" panose="020B0600070205080204" pitchFamily="34" charset="-128"/>
              <a:cs typeface="MS PGothic"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Arial" charset="0"/>
                <a:ea typeface="MS PGothic" panose="020B0600070205080204" pitchFamily="34" charset="-128"/>
                <a:cs typeface="MS PGothic" charset="0"/>
              </a:rPr>
              <a:t>Silica dust is created when silica is broken down. This very fine dust (known as ‘respirable crystalline silica’ or ‘RCS’) is released into the air when people carry out tasks such as cutting, drilling or grinding. The small silica dust particles float in the air for longer than larger dust particles – so there’s more chance to breathe them in. </a:t>
            </a:r>
            <a:endParaRPr lang="en-US" sz="1200" dirty="0" smtClean="0"/>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1"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r>
              <a:rPr lang="en-US" sz="1200" b="0" kern="1200" dirty="0" smtClean="0">
                <a:solidFill>
                  <a:schemeClr val="tx1"/>
                </a:solidFill>
                <a:effectLst/>
                <a:latin typeface="Arial" charset="0"/>
                <a:ea typeface="MS PGothic" panose="020B0600070205080204" pitchFamily="34" charset="-128"/>
                <a:cs typeface="MS PGothic" charset="0"/>
              </a:rPr>
              <a:t>Silica dust can be harmful if you breathe it in. Silica dust can cause these diseases: </a:t>
            </a:r>
          </a:p>
          <a:p>
            <a:endParaRPr lang="en-US" sz="1200" dirty="0" smtClean="0"/>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lung cancer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silicosis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chronic obstructive pulmonary disease – including bronchitis and emphysema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asthma </a:t>
            </a:r>
          </a:p>
          <a:p>
            <a:endParaRPr lang="en-US" sz="1200"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Even though some diseases can take a long time to develop, don’t forget that they can result in anything from permanent disability to early death. </a:t>
            </a:r>
            <a:endParaRPr lang="en-US" sz="1200" dirty="0" smtClean="0">
              <a:effectLst/>
            </a:endParaRPr>
          </a:p>
          <a:p>
            <a:endParaRPr lang="en-US" sz="1200" kern="1200" dirty="0" smtClean="0">
              <a:solidFill>
                <a:schemeClr val="tx1"/>
              </a:solidFill>
              <a:effectLst/>
              <a:latin typeface="Arial" charset="0"/>
              <a:ea typeface="MS PGothic" panose="020B0600070205080204" pitchFamily="34" charset="-128"/>
              <a:cs typeface="MS PGothic" charset="0"/>
            </a:endParaRPr>
          </a:p>
          <a:p>
            <a:r>
              <a:rPr lang="en-US" sz="1200" b="1" kern="1200" dirty="0" smtClean="0">
                <a:solidFill>
                  <a:schemeClr val="tx1"/>
                </a:solidFill>
                <a:effectLst/>
                <a:latin typeface="Arial" charset="0"/>
                <a:ea typeface="MS PGothic" panose="020B0600070205080204" pitchFamily="34" charset="-128"/>
                <a:cs typeface="MS PGothic" charset="0"/>
              </a:rPr>
              <a:t>Lung cancer </a:t>
            </a:r>
            <a:endParaRPr lang="en-US" sz="1200" b="1"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Lung cancer is one of the most deadly forms of cancer. </a:t>
            </a:r>
          </a:p>
          <a:p>
            <a:endParaRPr lang="en-US" sz="1200"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Symptoms include: </a:t>
            </a:r>
          </a:p>
          <a:p>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 persistent cough for more than a few weeks or a change in a cough you’ve had for some time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coughing up phlegm with spots of blood in it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shortness of breath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 pain in the chest or shoulder that won’t go away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appetite loss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fatigue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sudden or unexpected weight loss </a:t>
            </a:r>
          </a:p>
          <a:p>
            <a:endParaRPr lang="en-US" sz="1200" dirty="0" smtClean="0">
              <a:effectLst/>
            </a:endParaRPr>
          </a:p>
          <a:p>
            <a:endParaRPr lang="en-US" sz="1200" dirty="0" smtClean="0"/>
          </a:p>
          <a:p>
            <a:r>
              <a:rPr lang="en-US" sz="1200" b="1" kern="1200" dirty="0" smtClean="0">
                <a:solidFill>
                  <a:schemeClr val="tx1"/>
                </a:solidFill>
                <a:effectLst/>
                <a:latin typeface="Arial" charset="0"/>
                <a:ea typeface="MS PGothic" panose="020B0600070205080204" pitchFamily="34" charset="-128"/>
                <a:cs typeface="MS PGothic" charset="0"/>
              </a:rPr>
              <a:t>Silicosis </a:t>
            </a:r>
            <a:endParaRPr lang="en-US" sz="1200" b="1" dirty="0" smtClean="0"/>
          </a:p>
          <a:p>
            <a:r>
              <a:rPr lang="en-US" sz="1200" b="0" kern="1200" dirty="0" smtClean="0">
                <a:solidFill>
                  <a:schemeClr val="tx1"/>
                </a:solidFill>
                <a:effectLst/>
                <a:latin typeface="Arial" charset="0"/>
                <a:ea typeface="MS PGothic" panose="020B0600070205080204" pitchFamily="34" charset="-128"/>
                <a:cs typeface="MS PGothic" charset="0"/>
              </a:rPr>
              <a:t>Silicosis is a lung fibrosis caused by inhaling silica dust. There’s no cure.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Once inside the lungs, the silica dust particles are attacked by the immune system. This causes swelling and gradually leads to areas of hardened and scarred lung tissue – fibrosis. The scarred lung tissue doesn’t function properly.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Symptoms usually take years to develop and you may not notice any problems until after you’ve stopped working with silica dust. The symptoms can continue to get worse, even if you’re no longer exposed. In most cases, people are exposed for at least 10–20 years before they get the condition, although in a few cases it can develop after 5–10 years of exposure. In rare cases, it can develop after only a few months of very heavy exposure.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The main symptoms are: </a:t>
            </a:r>
          </a:p>
          <a:p>
            <a:endParaRPr lang="en-US" sz="1200" dirty="0" smtClean="0"/>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 persistent cough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shortness of breath </a:t>
            </a:r>
            <a:endParaRPr lang="en-US" sz="1200" dirty="0" smtClean="0">
              <a:effectLst/>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weakness and tiredness </a:t>
            </a:r>
          </a:p>
          <a:p>
            <a:pPr marL="0" indent="0">
              <a:buFont typeface="Arial"/>
              <a:buNone/>
            </a:pPr>
            <a:endParaRPr lang="en-US" sz="1200"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Silicosis can be fatal if the lungs stop working properly or serious complications develop. </a:t>
            </a:r>
          </a:p>
          <a:p>
            <a:endParaRPr lang="en-US" sz="1200"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It’s a myth that you need to contract silicosis before getting lung cancer, but because breathing in silica dust causes both diseases there is likely to be a higher risk of lung cancer for people with silicosis. </a:t>
            </a:r>
          </a:p>
          <a:p>
            <a:endParaRPr lang="en-US" sz="1200" dirty="0" smtClean="0">
              <a:effectLst/>
            </a:endParaRPr>
          </a:p>
          <a:p>
            <a:r>
              <a:rPr lang="en-US" sz="1200" b="1" kern="1200" dirty="0" smtClean="0">
                <a:solidFill>
                  <a:schemeClr val="tx1"/>
                </a:solidFill>
                <a:effectLst/>
                <a:latin typeface="Arial" charset="0"/>
                <a:ea typeface="MS PGothic" panose="020B0600070205080204" pitchFamily="34" charset="-128"/>
                <a:cs typeface="MS PGothic" charset="0"/>
              </a:rPr>
              <a:t>Chronic obstructive pulmonary disease </a:t>
            </a:r>
            <a:endParaRPr lang="en-US" sz="1200" b="1"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Chronic obstructive pulmonary disease – often known as ‘COPD’ – is the name for a collection of lung diseases including chronic bronchitis, emphysema and chronic obstructive airways disease. </a:t>
            </a:r>
          </a:p>
          <a:p>
            <a:endParaRPr lang="en-US" sz="1200" dirty="0" smtClean="0">
              <a:effectLst/>
            </a:endParaRPr>
          </a:p>
          <a:p>
            <a:r>
              <a:rPr lang="en-US" sz="1200" b="0" kern="1200" dirty="0" smtClean="0">
                <a:solidFill>
                  <a:schemeClr val="tx1"/>
                </a:solidFill>
                <a:effectLst/>
                <a:latin typeface="Arial" charset="0"/>
                <a:ea typeface="MS PGothic" panose="020B0600070205080204" pitchFamily="34" charset="-128"/>
                <a:cs typeface="MS PGothic" charset="0"/>
              </a:rPr>
              <a:t>COPD is a common respiratory disease. People with COPD have trouble breathing in and out, due to long term lung damage, including narrowing of their airways. It usually only starts to affect people over the age of 35, although most aren’t diagnosed until their 50s.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Typical symptoms of COPD include:</a:t>
            </a:r>
            <a:br>
              <a:rPr lang="en-US" sz="1200" b="0" kern="1200" dirty="0" smtClean="0">
                <a:solidFill>
                  <a:schemeClr val="tx1"/>
                </a:solidFill>
                <a:effectLst/>
                <a:latin typeface="Arial" charset="0"/>
                <a:ea typeface="MS PGothic" panose="020B0600070205080204" pitchFamily="34" charset="-128"/>
                <a:cs typeface="MS PGothic" charset="0"/>
              </a:rPr>
            </a:br>
            <a:endParaRPr lang="en-US" sz="1200" b="0" kern="120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increasing breathlessness when active </a:t>
            </a:r>
            <a:endParaRPr lang="en-US" sz="1200" b="1" kern="120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a persistent cough with phlegm</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frequent chest infections </a:t>
            </a:r>
          </a:p>
          <a:p>
            <a:endParaRPr lang="en-US" sz="1200" dirty="0" smtClean="0"/>
          </a:p>
          <a:p>
            <a:r>
              <a:rPr lang="en-US" sz="1200" b="1" kern="1200" dirty="0" smtClean="0">
                <a:solidFill>
                  <a:schemeClr val="tx1"/>
                </a:solidFill>
                <a:effectLst/>
                <a:latin typeface="Arial" charset="0"/>
                <a:ea typeface="MS PGothic" panose="020B0600070205080204" pitchFamily="34" charset="-128"/>
                <a:cs typeface="MS PGothic" charset="0"/>
              </a:rPr>
              <a:t>Asthma </a:t>
            </a:r>
            <a:endParaRPr lang="en-US" sz="1200" b="1" dirty="0" smtClean="0"/>
          </a:p>
          <a:p>
            <a:r>
              <a:rPr lang="en-US" sz="1200" b="0" kern="1200" dirty="0" smtClean="0">
                <a:solidFill>
                  <a:schemeClr val="tx1"/>
                </a:solidFill>
                <a:effectLst/>
                <a:latin typeface="Arial" charset="0"/>
                <a:ea typeface="MS PGothic" panose="020B0600070205080204" pitchFamily="34" charset="-128"/>
                <a:cs typeface="MS PGothic" charset="0"/>
              </a:rPr>
              <a:t>Asthma can be a serious health problem.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Symptoms include severe shortness of breath that can stop you from doing the simplest tasks like walking up the stairs or carrying your shopping. Some sufferers are unable to work again.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Other symptoms include: </a:t>
            </a:r>
          </a:p>
          <a:p>
            <a:endParaRPr lang="en-US" sz="1200" b="0" kern="120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wheezing</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coughing</a:t>
            </a: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chest tightness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The symptoms can develop right after exposure to a workplace substance. But sometimes symptoms appear hours later, making any link with workplace activities unclear. </a:t>
            </a:r>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‘Occupational asthma’ is an allergic reaction that can occur in some people when they are exposed to substances like flour or certain dusts at work. These are called ‘respiratory </a:t>
            </a:r>
            <a:r>
              <a:rPr lang="en-US" sz="1200" b="0" kern="1200" dirty="0" err="1" smtClean="0">
                <a:solidFill>
                  <a:schemeClr val="tx1"/>
                </a:solidFill>
                <a:effectLst/>
                <a:latin typeface="Arial" charset="0"/>
                <a:ea typeface="MS PGothic" panose="020B0600070205080204" pitchFamily="34" charset="-128"/>
                <a:cs typeface="MS PGothic" charset="0"/>
              </a:rPr>
              <a:t>sensitisers’</a:t>
            </a:r>
            <a:r>
              <a:rPr lang="en-US" sz="1200" b="0" kern="1200" dirty="0" smtClean="0">
                <a:solidFill>
                  <a:schemeClr val="tx1"/>
                </a:solidFill>
                <a:effectLst/>
                <a:latin typeface="Arial" charset="0"/>
                <a:ea typeface="MS PGothic" panose="020B0600070205080204" pitchFamily="34" charset="-128"/>
                <a:cs typeface="MS PGothic" charset="0"/>
              </a:rPr>
              <a:t> or </a:t>
            </a:r>
            <a:r>
              <a:rPr lang="en-US" sz="1200" b="0" kern="1200" dirty="0" err="1" smtClean="0">
                <a:solidFill>
                  <a:schemeClr val="tx1"/>
                </a:solidFill>
                <a:effectLst/>
                <a:latin typeface="Arial" charset="0"/>
                <a:ea typeface="MS PGothic" panose="020B0600070205080204" pitchFamily="34" charset="-128"/>
                <a:cs typeface="MS PGothic" charset="0"/>
              </a:rPr>
              <a:t>asthmagens</a:t>
            </a:r>
            <a:r>
              <a:rPr lang="en-US" sz="1200" b="0" kern="1200" dirty="0" smtClean="0">
                <a:solidFill>
                  <a:schemeClr val="tx1"/>
                </a:solidFill>
                <a:effectLst/>
                <a:latin typeface="Arial" charset="0"/>
                <a:ea typeface="MS PGothic" panose="020B0600070205080204" pitchFamily="34" charset="-128"/>
                <a:cs typeface="MS PGothic" charset="0"/>
              </a:rPr>
              <a:t>. They can cause a change in people’s airways, known as the ‘hypersensitive state’. Not everyone who becomes </a:t>
            </a:r>
            <a:r>
              <a:rPr lang="en-US" sz="1200" b="0" kern="1200" dirty="0" err="1" smtClean="0">
                <a:solidFill>
                  <a:schemeClr val="tx1"/>
                </a:solidFill>
                <a:effectLst/>
                <a:latin typeface="Arial" charset="0"/>
                <a:ea typeface="MS PGothic" panose="020B0600070205080204" pitchFamily="34" charset="-128"/>
                <a:cs typeface="MS PGothic" charset="0"/>
              </a:rPr>
              <a:t>sensitised</a:t>
            </a:r>
            <a:r>
              <a:rPr lang="en-US" sz="1200" b="0" kern="1200" dirty="0" smtClean="0">
                <a:solidFill>
                  <a:schemeClr val="tx1"/>
                </a:solidFill>
                <a:effectLst/>
                <a:latin typeface="Arial" charset="0"/>
                <a:ea typeface="MS PGothic" panose="020B0600070205080204" pitchFamily="34" charset="-128"/>
                <a:cs typeface="MS PGothic" charset="0"/>
              </a:rPr>
              <a:t> gets asthma. But once your lungs become hypersensitive, repeat exposures to the substance, even at low levels, may trigger an attack. </a:t>
            </a:r>
            <a:endParaRPr lang="en-US" sz="1200" dirty="0" smtClean="0"/>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1"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0" marR="0" lvl="0" indent="0" algn="l" defTabSz="914400" rtl="0" eaLnBrk="1" fontAlgn="base" latinLnBrk="0" hangingPunct="1">
              <a:lnSpc>
                <a:spcPct val="100000"/>
              </a:lnSpc>
              <a:spcBef>
                <a:spcPct val="30000"/>
              </a:spcBef>
              <a:spcAft>
                <a:spcPct val="0"/>
              </a:spcAft>
              <a:buClrTx/>
              <a:buSzTx/>
              <a:buFont typeface="Arial"/>
              <a:buNone/>
              <a:tabLst/>
              <a:defRPr/>
            </a:pPr>
            <a:r>
              <a:rPr kumimoji="0" lang="en-US" sz="1200" b="1"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Typical questions you may get asked</a:t>
            </a: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What about if people smoke, isn’t that what gives them lung cancer?</a:t>
            </a:r>
            <a:b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Robust research takes lifestyle issues into account. Research is adjusted to reflect what are known as ‘confounding factors’ like smoking. People who don’t smoke can still get lung cancer as a result of silica dust exposure. People who do smoke and are exposed to silica dust are more likely to get lung cancer than if they just smoked</a:t>
            </a:r>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fld id="{38F4E565-34A0-C645-AF10-2D50A3DD5B50}" type="slidenum">
              <a:rPr lang="en-US" smtClean="0"/>
              <a:t>4</a:t>
            </a:fld>
            <a:endParaRPr lang="en-US"/>
          </a:p>
        </p:txBody>
      </p:sp>
    </p:spTree>
    <p:extLst>
      <p:ext uri="{BB962C8B-B14F-4D97-AF65-F5344CB8AC3E}">
        <p14:creationId xmlns:p14="http://schemas.microsoft.com/office/powerpoint/2010/main" val="2033722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Here, you can outline the key risk areas in your business – the picture in your own workplace</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Highlight areas where there may be risk of exposure to silica dust, and the people potentially affected</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If it’s relevant to your business, you could also add that ignoring the problem is costing you money, for example, in time off work through illness and sick pay plus the cost of replacement staff. If you’ve got examples of people taking time off work with respiratory problems then refer to them here </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Emphasize that if your competitors are handling this issue better than you then you risk falling behind and potentially seeing your reputation damaged – use examples if you have them</a:t>
            </a:r>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1"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0" marR="0" lvl="0" indent="0" algn="l" defTabSz="914400" rtl="0" eaLnBrk="1" fontAlgn="base" latinLnBrk="0" hangingPunct="1">
              <a:lnSpc>
                <a:spcPct val="100000"/>
              </a:lnSpc>
              <a:spcBef>
                <a:spcPct val="30000"/>
              </a:spcBef>
              <a:spcAft>
                <a:spcPct val="0"/>
              </a:spcAft>
              <a:buClrTx/>
              <a:buSzTx/>
              <a:buFont typeface="Arial"/>
              <a:buNone/>
              <a:tabLst/>
              <a:defRPr/>
            </a:pPr>
            <a:r>
              <a:rPr kumimoji="0" lang="en-US" sz="1200" b="1"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Typical questions you may get asked</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What’s the legal situation?</a:t>
            </a:r>
            <a:b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Employers are legally required to consider the risk of cancer. </a:t>
            </a:r>
            <a:r>
              <a:rPr lang="en-AU" dirty="0" smtClean="0"/>
              <a:t>Everyone in the workplace has health and safety duties.</a:t>
            </a: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 </a:t>
            </a:r>
            <a:r>
              <a:rPr lang="en-AU" dirty="0" smtClean="0"/>
              <a:t>A person conducting a business or undertaking has the primary duty to ensure, so far as is reasonably practicable, workers and other people are not exposed to health and safety risks arising from the business or undertaking. This duty includes eliminating exposure to silica dust, so far as is reasonably practicable. If it is not reasonably practicable to do so, then risks must be minimised, so far as is reasonably practicable. The duty also includes providing any information, training, instruction or supervision necessary to protect all persons from risks to their health and safety arising from work carried out by the business or undertaking.</a:t>
            </a:r>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endParaRPr lang="en-AU" dirty="0"/>
          </a:p>
        </p:txBody>
      </p:sp>
      <p:sp>
        <p:nvSpPr>
          <p:cNvPr id="4" name="Slide Number Placeholder 3"/>
          <p:cNvSpPr>
            <a:spLocks noGrp="1"/>
          </p:cNvSpPr>
          <p:nvPr>
            <p:ph type="sldNum" sz="quarter" idx="10"/>
          </p:nvPr>
        </p:nvSpPr>
        <p:spPr/>
        <p:txBody>
          <a:bodyPr/>
          <a:lstStyle/>
          <a:p>
            <a:fld id="{38F4E565-34A0-C645-AF10-2D50A3DD5B50}" type="slidenum">
              <a:rPr lang="en-US" smtClean="0"/>
              <a:t>5</a:t>
            </a:fld>
            <a:endParaRPr lang="en-US"/>
          </a:p>
        </p:txBody>
      </p:sp>
    </p:spTree>
    <p:extLst>
      <p:ext uri="{BB962C8B-B14F-4D97-AF65-F5344CB8AC3E}">
        <p14:creationId xmlns:p14="http://schemas.microsoft.com/office/powerpoint/2010/main" val="2033722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In</a:t>
            </a:r>
            <a:r>
              <a:rPr lang="en-AU" baseline="0" dirty="0" smtClean="0"/>
              <a:t> Australia more than 600,000 workers are exposed to silica dust at work. </a:t>
            </a:r>
          </a:p>
          <a:p>
            <a:endParaRPr lang="en-AU"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AU" baseline="0" dirty="0" smtClean="0"/>
              <a:t>Source:</a:t>
            </a:r>
          </a:p>
          <a:p>
            <a:endParaRPr lang="en-AU" baseline="0" dirty="0" smtClean="0"/>
          </a:p>
          <a:p>
            <a:endParaRPr lang="en-AU" b="1" dirty="0" smtClean="0"/>
          </a:p>
          <a:p>
            <a:endParaRPr lang="en-US" dirty="0"/>
          </a:p>
        </p:txBody>
      </p:sp>
      <p:sp>
        <p:nvSpPr>
          <p:cNvPr id="4" name="Slide Number Placeholder 3"/>
          <p:cNvSpPr>
            <a:spLocks noGrp="1"/>
          </p:cNvSpPr>
          <p:nvPr>
            <p:ph type="sldNum" sz="quarter" idx="10"/>
          </p:nvPr>
        </p:nvSpPr>
        <p:spPr/>
        <p:txBody>
          <a:bodyPr/>
          <a:lstStyle/>
          <a:p>
            <a:fld id="{38F4E565-34A0-C645-AF10-2D50A3DD5B50}" type="slidenum">
              <a:rPr lang="en-US" smtClean="0"/>
              <a:t>6</a:t>
            </a:fld>
            <a:endParaRPr lang="en-US"/>
          </a:p>
        </p:txBody>
      </p:sp>
    </p:spTree>
    <p:extLst>
      <p:ext uri="{BB962C8B-B14F-4D97-AF65-F5344CB8AC3E}">
        <p14:creationId xmlns:p14="http://schemas.microsoft.com/office/powerpoint/2010/main" val="2050442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128"/>
                <a:cs typeface="ＭＳ Ｐゴシック" charset="-128"/>
              </a:rPr>
              <a:t>5758 of exposed workers will likely develop lung cancer over the course of their life.</a:t>
            </a: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128"/>
            </a:endParaRPr>
          </a:p>
          <a:p>
            <a:endParaRPr lang="en-AU" dirty="0" smtClean="0"/>
          </a:p>
          <a:p>
            <a:endParaRPr lang="en-AU" dirty="0" smtClean="0"/>
          </a:p>
          <a:p>
            <a:endParaRPr lang="en-US" dirty="0"/>
          </a:p>
        </p:txBody>
      </p:sp>
      <p:sp>
        <p:nvSpPr>
          <p:cNvPr id="4" name="Slide Number Placeholder 3"/>
          <p:cNvSpPr>
            <a:spLocks noGrp="1"/>
          </p:cNvSpPr>
          <p:nvPr>
            <p:ph type="sldNum" sz="quarter" idx="10"/>
          </p:nvPr>
        </p:nvSpPr>
        <p:spPr/>
        <p:txBody>
          <a:bodyPr/>
          <a:lstStyle/>
          <a:p>
            <a:fld id="{38F4E565-34A0-C645-AF10-2D50A3DD5B50}" type="slidenum">
              <a:rPr lang="en-US" smtClean="0"/>
              <a:t>7</a:t>
            </a:fld>
            <a:endParaRPr lang="en-US"/>
          </a:p>
        </p:txBody>
      </p:sp>
    </p:spTree>
    <p:extLst>
      <p:ext uri="{BB962C8B-B14F-4D97-AF65-F5344CB8AC3E}">
        <p14:creationId xmlns:p14="http://schemas.microsoft.com/office/powerpoint/2010/main" val="2050442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Arial" charset="0"/>
                <a:ea typeface="MS PGothic" panose="020B0600070205080204" pitchFamily="34" charset="-128"/>
                <a:cs typeface="MS PGothic" charset="0"/>
              </a:rPr>
              <a:t>Exposure limits are the maximum allowable concentration in workplace air, usually averaged over an 8-hour working day.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If people are struggling with this question, explain that it’s usually what’s specified as a maximum under the law – the most they can be exposed to ‘safely’ over one day. Prompt them to think about what it means in practice. </a:t>
            </a:r>
          </a:p>
          <a:p>
            <a:endParaRPr lang="en-US" sz="1200" dirty="0" smtClean="0"/>
          </a:p>
          <a:p>
            <a:endParaRPr lang="en-US" sz="1200" dirty="0" smtClean="0"/>
          </a:p>
          <a:p>
            <a:r>
              <a:rPr lang="en-US" sz="1200" b="1" kern="1200" dirty="0" smtClean="0">
                <a:solidFill>
                  <a:schemeClr val="tx1"/>
                </a:solidFill>
                <a:effectLst/>
                <a:latin typeface="Arial" charset="0"/>
                <a:ea typeface="MS PGothic" panose="020B0600070205080204" pitchFamily="34" charset="-128"/>
                <a:cs typeface="MS PGothic" charset="0"/>
              </a:rPr>
              <a:t>Silica exposure limits around the world </a:t>
            </a:r>
            <a:endParaRPr lang="en-US" sz="1200" b="1" dirty="0" smtClean="0"/>
          </a:p>
          <a:p>
            <a:r>
              <a:rPr lang="en-US" sz="1200" b="0" kern="1200" dirty="0" smtClean="0">
                <a:solidFill>
                  <a:schemeClr val="tx1"/>
                </a:solidFill>
                <a:effectLst/>
                <a:latin typeface="Arial" charset="0"/>
                <a:ea typeface="MS PGothic" panose="020B0600070205080204" pitchFamily="34" charset="-128"/>
                <a:cs typeface="MS PGothic" charset="0"/>
              </a:rPr>
              <a:t>Limits are not the same in every country, for example:</a:t>
            </a:r>
            <a:br>
              <a:rPr lang="en-US" sz="1200" b="0" kern="1200" dirty="0" smtClean="0">
                <a:solidFill>
                  <a:schemeClr val="tx1"/>
                </a:solidFill>
                <a:effectLst/>
                <a:latin typeface="Arial" charset="0"/>
                <a:ea typeface="MS PGothic" panose="020B0600070205080204" pitchFamily="34" charset="-128"/>
                <a:cs typeface="MS PGothic" charset="0"/>
              </a:rPr>
            </a:br>
            <a:endParaRPr lang="en-US" sz="1200" b="0" kern="120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in British Columbia and some other states in Canada – 0.025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endParaRPr lang="en-US" sz="1200" b="0" kern="1200" baseline="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in Ireland, Italy, Finland and Portugal – 0.05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r>
              <a:rPr lang="en-US" sz="1200" b="0" kern="1200" dirty="0" smtClean="0">
                <a:solidFill>
                  <a:schemeClr val="tx1"/>
                </a:solidFill>
                <a:effectLst/>
                <a:latin typeface="Arial" charset="0"/>
                <a:ea typeface="MS PGothic" panose="020B0600070205080204" pitchFamily="34" charset="-128"/>
                <a:cs typeface="MS PGothic" charset="0"/>
              </a:rPr>
              <a:t> </a:t>
            </a:r>
            <a:endParaRPr lang="en-US" sz="1200" b="1" kern="120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in the Netherlands – 0.075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endParaRPr lang="en-US" sz="1200" b="0" kern="1200" baseline="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in Britain – 0.1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endParaRPr lang="en-US" sz="1200" b="0" kern="1200" baseline="0" dirty="0" smtClean="0">
              <a:solidFill>
                <a:schemeClr val="tx1"/>
              </a:solidFill>
              <a:effectLst/>
              <a:latin typeface="Arial" charset="0"/>
              <a:ea typeface="MS PGothic" panose="020B0600070205080204" pitchFamily="34" charset="-128"/>
              <a:cs typeface="MS PGothic" charset="0"/>
            </a:endParaRPr>
          </a:p>
          <a:p>
            <a:pPr marL="171450" indent="-171450">
              <a:buFont typeface="Arial"/>
              <a:buChar char="•"/>
            </a:pPr>
            <a:r>
              <a:rPr lang="en-US" sz="1200" b="0" kern="1200" dirty="0" smtClean="0">
                <a:solidFill>
                  <a:schemeClr val="tx1"/>
                </a:solidFill>
                <a:effectLst/>
                <a:latin typeface="Arial" charset="0"/>
                <a:ea typeface="MS PGothic" panose="020B0600070205080204" pitchFamily="34" charset="-128"/>
                <a:cs typeface="MS PGothic" charset="0"/>
              </a:rPr>
              <a:t>in Poland – 0.3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r>
              <a:rPr lang="en-US" sz="1200" b="0" kern="1200" dirty="0" smtClean="0">
                <a:solidFill>
                  <a:schemeClr val="tx1"/>
                </a:solidFill>
                <a:effectLst/>
                <a:latin typeface="Arial" charset="0"/>
                <a:ea typeface="MS PGothic" panose="020B0600070205080204" pitchFamily="34" charset="-128"/>
                <a:cs typeface="MS PGothic" charset="0"/>
              </a:rPr>
              <a:t>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There is a trend to reduce exposure limits in many countries. In the US, the American Conference of Governmental Industrial Hygienists has recommended a limit of 0.025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r>
              <a:rPr lang="en-US" sz="1200" b="0" kern="1200" dirty="0" smtClean="0">
                <a:solidFill>
                  <a:schemeClr val="tx1"/>
                </a:solidFill>
                <a:effectLst/>
                <a:latin typeface="Arial" charset="0"/>
                <a:ea typeface="MS PGothic" panose="020B0600070205080204" pitchFamily="34" charset="-128"/>
                <a:cs typeface="MS PGothic" charset="0"/>
              </a:rPr>
              <a:t> and the government’s Occupational Safety and Health Administration has proposed cutting the limit to 0.05 mg/m</a:t>
            </a:r>
            <a:r>
              <a:rPr lang="en-US" sz="1200" b="0" kern="1200" baseline="30000" dirty="0" smtClean="0">
                <a:solidFill>
                  <a:schemeClr val="tx1"/>
                </a:solidFill>
                <a:effectLst/>
                <a:latin typeface="Arial" charset="0"/>
                <a:ea typeface="MS PGothic" panose="020B0600070205080204" pitchFamily="34" charset="-128"/>
                <a:cs typeface="MS PGothic" charset="0"/>
              </a:rPr>
              <a:t>3</a:t>
            </a:r>
            <a:r>
              <a:rPr lang="en-US" sz="1200" b="0" kern="1200" dirty="0" smtClean="0">
                <a:solidFill>
                  <a:schemeClr val="tx1"/>
                </a:solidFill>
                <a:effectLst/>
                <a:latin typeface="Arial" charset="0"/>
                <a:ea typeface="MS PGothic" panose="020B0600070205080204" pitchFamily="34" charset="-128"/>
                <a:cs typeface="MS PGothic" charset="0"/>
              </a:rPr>
              <a:t>. </a:t>
            </a:r>
          </a:p>
          <a:p>
            <a:endParaRPr lang="en-US" sz="1200" dirty="0" smtClean="0"/>
          </a:p>
          <a:p>
            <a:r>
              <a:rPr lang="en-US" sz="1200" b="0" kern="1200" dirty="0" smtClean="0">
                <a:solidFill>
                  <a:schemeClr val="tx1"/>
                </a:solidFill>
                <a:effectLst/>
                <a:latin typeface="Arial" charset="0"/>
                <a:ea typeface="MS PGothic" panose="020B0600070205080204" pitchFamily="34" charset="-128"/>
                <a:cs typeface="MS PGothic" charset="0"/>
              </a:rPr>
              <a:t>You’ll find a list of limit values in Europe at </a:t>
            </a:r>
            <a:r>
              <a:rPr lang="en-US" sz="1200" b="1" kern="1200" dirty="0" smtClean="0">
                <a:solidFill>
                  <a:schemeClr val="tx1"/>
                </a:solidFill>
                <a:effectLst/>
                <a:latin typeface="Arial" charset="0"/>
                <a:ea typeface="MS PGothic" panose="020B0600070205080204" pitchFamily="34" charset="-128"/>
                <a:cs typeface="MS PGothic" charset="0"/>
              </a:rPr>
              <a:t>www.nepsi.eu/ media/2307/oel_table_dustqct_may_2010_jan09.pdf </a:t>
            </a:r>
          </a:p>
          <a:p>
            <a:endParaRPr lang="en-US" dirty="0"/>
          </a:p>
        </p:txBody>
      </p:sp>
      <p:sp>
        <p:nvSpPr>
          <p:cNvPr id="4" name="Slide Number Placeholder 3"/>
          <p:cNvSpPr>
            <a:spLocks noGrp="1"/>
          </p:cNvSpPr>
          <p:nvPr>
            <p:ph type="sldNum" sz="quarter" idx="10"/>
          </p:nvPr>
        </p:nvSpPr>
        <p:spPr/>
        <p:txBody>
          <a:bodyPr/>
          <a:lstStyle/>
          <a:p>
            <a:fld id="{38F4E565-34A0-C645-AF10-2D50A3DD5B50}" type="slidenum">
              <a:rPr lang="en-US" smtClean="0"/>
              <a:t>8</a:t>
            </a:fld>
            <a:endParaRPr lang="en-US"/>
          </a:p>
        </p:txBody>
      </p:sp>
    </p:spTree>
    <p:extLst>
      <p:ext uri="{BB962C8B-B14F-4D97-AF65-F5344CB8AC3E}">
        <p14:creationId xmlns:p14="http://schemas.microsoft.com/office/powerpoint/2010/main" val="2033722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If there may be an issue at your workplace, you first need to formally assess the hazard, which could include conducting air monitoring if there is potential of exceeding the exposure limit. </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Do you or someone in your team have the specialist knowledge and skills to make these assessments? If not, you may need to call in a specialist to help you assess hazards and risks.</a:t>
            </a:r>
          </a:p>
          <a:p>
            <a:endParaRPr lang="en-AU" dirty="0" smtClean="0"/>
          </a:p>
          <a:p>
            <a:r>
              <a:rPr lang="en-AU" dirty="0" smtClean="0"/>
              <a:t>Use the risk management process:</a:t>
            </a:r>
            <a:r>
              <a:rPr lang="en-AU" baseline="0" dirty="0" smtClean="0"/>
              <a:t> https://www.safeworkaustralia.gov.au/risk</a:t>
            </a:r>
          </a:p>
          <a:p>
            <a:r>
              <a:rPr lang="en-AU" dirty="0" smtClean="0"/>
              <a:t> and the hierarchy of control. </a:t>
            </a:r>
            <a:endParaRPr lang="en-AU" dirty="0"/>
          </a:p>
        </p:txBody>
      </p:sp>
      <p:sp>
        <p:nvSpPr>
          <p:cNvPr id="4" name="Slide Number Placeholder 3"/>
          <p:cNvSpPr>
            <a:spLocks noGrp="1"/>
          </p:cNvSpPr>
          <p:nvPr>
            <p:ph type="sldNum" sz="quarter" idx="10"/>
          </p:nvPr>
        </p:nvSpPr>
        <p:spPr/>
        <p:txBody>
          <a:bodyPr/>
          <a:lstStyle/>
          <a:p>
            <a:fld id="{38F4E565-34A0-C645-AF10-2D50A3DD5B50}" type="slidenum">
              <a:rPr lang="en-US" smtClean="0"/>
              <a:t>9</a:t>
            </a:fld>
            <a:endParaRPr lang="en-US"/>
          </a:p>
        </p:txBody>
      </p:sp>
    </p:spTree>
    <p:extLst>
      <p:ext uri="{BB962C8B-B14F-4D97-AF65-F5344CB8AC3E}">
        <p14:creationId xmlns:p14="http://schemas.microsoft.com/office/powerpoint/2010/main" val="2033722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arget="../media/image3.jpeg" Type="http://schemas.openxmlformats.org/officeDocument/2006/relationships/image"/><Relationship Id="rId2" Target="../media/image4.jpeg" Type="http://schemas.openxmlformats.org/officeDocument/2006/relationships/image"/><Relationship Id="rId1" Target="../slideMasters/slideMaster2.xml" Type="http://schemas.openxmlformats.org/officeDocument/2006/relationships/slideMaster"/></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22" name="Title 12">
            <a:extLst>
              <a:ext uri="{FF2B5EF4-FFF2-40B4-BE49-F238E27FC236}">
                <a16:creationId xmlns="" xmlns:a16="http://schemas.microsoft.com/office/drawing/2014/main" id="{30BBDCBB-76C4-B24D-ADDC-E792B07BD11E}"/>
              </a:ext>
            </a:extLst>
          </p:cNvPr>
          <p:cNvSpPr>
            <a:spLocks noGrp="1"/>
          </p:cNvSpPr>
          <p:nvPr>
            <p:ph type="title" hasCustomPrompt="1"/>
          </p:nvPr>
        </p:nvSpPr>
        <p:spPr>
          <a:xfrm>
            <a:off x="1750711" y="2717336"/>
            <a:ext cx="8690578" cy="1325563"/>
          </a:xfrm>
          <a:prstGeom prst="rect">
            <a:avLst/>
          </a:prstGeom>
        </p:spPr>
        <p:txBody>
          <a:bodyPr/>
          <a:lstStyle>
            <a:lvl1pPr algn="ctr">
              <a:defRPr b="1" i="0">
                <a:solidFill>
                  <a:schemeClr val="bg1"/>
                </a:solidFill>
                <a:latin typeface="Arial Black" panose="020B0A04020102020204" pitchFamily="34" charset="0"/>
                <a:cs typeface="Foco CC Black" panose="020B0504050202020203" pitchFamily="34" charset="0"/>
              </a:defRPr>
            </a:lvl1pPr>
          </a:lstStyle>
          <a:p>
            <a:r>
              <a:rPr lang="en-US" dirty="0"/>
              <a:t>Hello, </a:t>
            </a:r>
            <a:r>
              <a:rPr lang="en-US" baseline="0" dirty="0"/>
              <a:t>this is the latest PowerPoint Presentation</a:t>
            </a:r>
            <a:r>
              <a:rPr lang="en-US" dirty="0">
                <a:solidFill>
                  <a:srgbClr val="FFD200"/>
                </a:solidFill>
              </a:rPr>
              <a:t>.</a:t>
            </a:r>
          </a:p>
        </p:txBody>
      </p:sp>
      <p:sp>
        <p:nvSpPr>
          <p:cNvPr id="24" name="Subtitle 2">
            <a:extLst>
              <a:ext uri="{FF2B5EF4-FFF2-40B4-BE49-F238E27FC236}">
                <a16:creationId xmlns="" xmlns:a16="http://schemas.microsoft.com/office/drawing/2014/main" id="{E9691B48-AB16-B445-B44D-C32068B0B6A2}"/>
              </a:ext>
            </a:extLst>
          </p:cNvPr>
          <p:cNvSpPr>
            <a:spLocks noGrp="1"/>
          </p:cNvSpPr>
          <p:nvPr>
            <p:ph type="subTitle" idx="1" hasCustomPrompt="1"/>
          </p:nvPr>
        </p:nvSpPr>
        <p:spPr>
          <a:xfrm>
            <a:off x="3244448" y="4134974"/>
            <a:ext cx="5677705" cy="945027"/>
          </a:xfrm>
          <a:prstGeom prst="rect">
            <a:avLst/>
          </a:prstGeom>
        </p:spPr>
        <p:txBody>
          <a:bodyPr/>
          <a:lstStyle>
            <a:lvl1pPr marL="0" indent="0" algn="ctr">
              <a:lnSpc>
                <a:spcPct val="100000"/>
              </a:lnSpc>
              <a:spcBef>
                <a:spcPts val="50"/>
              </a:spcBef>
              <a:buNone/>
              <a:defRPr sz="2000" b="1" i="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This is the presentation </a:t>
            </a:r>
            <a:br>
              <a:rPr lang="en-US" dirty="0"/>
            </a:br>
            <a:r>
              <a:rPr lang="en-US" dirty="0"/>
              <a:t>description space.</a:t>
            </a:r>
          </a:p>
        </p:txBody>
      </p:sp>
      <p:sp>
        <p:nvSpPr>
          <p:cNvPr id="2" name="Footer Placeholder 1">
            <a:extLst>
              <a:ext uri="{FF2B5EF4-FFF2-40B4-BE49-F238E27FC236}">
                <a16:creationId xmlns="" xmlns:a16="http://schemas.microsoft.com/office/drawing/2014/main" id="{5F2C35E3-A638-CC43-8854-1B78A0B74ACB}"/>
              </a:ext>
            </a:extLst>
          </p:cNvPr>
          <p:cNvSpPr>
            <a:spLocks noGrp="1"/>
          </p:cNvSpPr>
          <p:nvPr>
            <p:ph type="ftr" sz="quarter" idx="10"/>
          </p:nvPr>
        </p:nvSpPr>
        <p:spPr/>
        <p:txBody>
          <a:bodyPr/>
          <a:lstStyle/>
          <a:p>
            <a:r>
              <a:rPr lang="en-AU" smtClean="0"/>
              <a:t>|   KNOW Workplace Cancer Managers and OHS Officers Toolbox Talk Silica</a:t>
            </a:r>
            <a:endParaRPr lang="en-US" dirty="0"/>
          </a:p>
        </p:txBody>
      </p:sp>
    </p:spTree>
    <p:extLst>
      <p:ext uri="{BB962C8B-B14F-4D97-AF65-F5344CB8AC3E}">
        <p14:creationId xmlns:p14="http://schemas.microsoft.com/office/powerpoint/2010/main" val="167159962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9">
            <a:extLst>
              <a:ext uri="{FF2B5EF4-FFF2-40B4-BE49-F238E27FC236}">
                <a16:creationId xmlns="" xmlns:a16="http://schemas.microsoft.com/office/drawing/2014/main" id="{1941F90D-F9EF-F64D-96C8-4A826B3034DF}"/>
              </a:ext>
            </a:extLst>
          </p:cNvPr>
          <p:cNvSpPr>
            <a:spLocks noGrp="1"/>
          </p:cNvSpPr>
          <p:nvPr>
            <p:ph type="title" hasCustomPrompt="1"/>
          </p:nvPr>
        </p:nvSpPr>
        <p:spPr>
          <a:xfrm>
            <a:off x="838200" y="3115597"/>
            <a:ext cx="10515600" cy="701491"/>
          </a:xfrm>
          <a:prstGeom prst="rect">
            <a:avLst/>
          </a:prstGeom>
        </p:spPr>
        <p:txBody>
          <a:bodyPr/>
          <a:lstStyle>
            <a:lvl1pPr algn="ctr">
              <a:defRPr b="1" i="0">
                <a:solidFill>
                  <a:schemeClr val="bg1"/>
                </a:solidFill>
                <a:latin typeface="Arial Black" panose="020B0A04020102020204" pitchFamily="34" charset="0"/>
                <a:cs typeface="Foco CC Black" panose="020B0504050202020203" pitchFamily="34" charset="0"/>
              </a:defRPr>
            </a:lvl1pPr>
          </a:lstStyle>
          <a:p>
            <a:r>
              <a:rPr lang="en-US" dirty="0"/>
              <a:t>Thank you</a:t>
            </a:r>
            <a:r>
              <a:rPr lang="en-US" dirty="0">
                <a:solidFill>
                  <a:srgbClr val="FFD200"/>
                </a:solidFill>
              </a:rPr>
              <a:t>.</a:t>
            </a:r>
          </a:p>
        </p:txBody>
      </p:sp>
      <p:sp>
        <p:nvSpPr>
          <p:cNvPr id="2" name="Footer Placeholder 1">
            <a:extLst>
              <a:ext uri="{FF2B5EF4-FFF2-40B4-BE49-F238E27FC236}">
                <a16:creationId xmlns="" xmlns:a16="http://schemas.microsoft.com/office/drawing/2014/main" id="{F58EB179-A30B-D34A-8DA0-E2090F5B2F4F}"/>
              </a:ext>
            </a:extLst>
          </p:cNvPr>
          <p:cNvSpPr>
            <a:spLocks noGrp="1"/>
          </p:cNvSpPr>
          <p:nvPr>
            <p:ph type="ftr" sz="quarter" idx="10"/>
          </p:nvPr>
        </p:nvSpPr>
        <p:spPr/>
        <p:txBody>
          <a:bodyPr/>
          <a:lstStyle/>
          <a:p>
            <a:r>
              <a:rPr lang="en-AU" smtClean="0"/>
              <a:t>|   KNOW Workplace Cancer Managers and OHS Officers Toolbox Talk Silica</a:t>
            </a:r>
            <a:endParaRPr lang="en-US" dirty="0"/>
          </a:p>
        </p:txBody>
      </p:sp>
    </p:spTree>
    <p:extLst>
      <p:ext uri="{BB962C8B-B14F-4D97-AF65-F5344CB8AC3E}">
        <p14:creationId xmlns:p14="http://schemas.microsoft.com/office/powerpoint/2010/main" val="32353143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2293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9" name="Footer Placeholder 18">
            <a:extLst>
              <a:ext uri="{FF2B5EF4-FFF2-40B4-BE49-F238E27FC236}">
                <a16:creationId xmlns="" xmlns:a16="http://schemas.microsoft.com/office/drawing/2014/main" id="{4DBB9CCF-4BC6-2549-943D-D2AC4AA62F0E}"/>
              </a:ext>
            </a:extLst>
          </p:cNvPr>
          <p:cNvSpPr>
            <a:spLocks noGrp="1"/>
          </p:cNvSpPr>
          <p:nvPr>
            <p:ph type="ftr" sz="quarter" idx="10"/>
          </p:nvPr>
        </p:nvSpPr>
        <p:spPr>
          <a:xfrm>
            <a:off x="839526" y="6356352"/>
            <a:ext cx="3740727" cy="229980"/>
          </a:xfrm>
          <a:prstGeom prst="rect">
            <a:avLst/>
          </a:prstGeom>
        </p:spPr>
        <p:txBody>
          <a:bodyPr/>
          <a:lstStyle>
            <a:lvl1pPr algn="l">
              <a:defRPr sz="1400">
                <a:solidFill>
                  <a:srgbClr val="0F1E64"/>
                </a:solidFill>
                <a:latin typeface="Arial" panose="020B0604020202020204" pitchFamily="34" charset="0"/>
                <a:cs typeface="Arial" panose="020B0604020202020204" pitchFamily="34" charset="0"/>
              </a:defRPr>
            </a:lvl1pPr>
          </a:lstStyle>
          <a:p>
            <a:r>
              <a:rPr lang="en-AU" smtClean="0"/>
              <a:t>|   KNOW Workplace Cancer Managers and OHS Officers Toolbox Talk Silica</a:t>
            </a:r>
            <a:endParaRPr lang="en-US" dirty="0"/>
          </a:p>
        </p:txBody>
      </p:sp>
      <p:sp>
        <p:nvSpPr>
          <p:cNvPr id="20" name="Slide Number Placeholder 19">
            <a:extLst>
              <a:ext uri="{FF2B5EF4-FFF2-40B4-BE49-F238E27FC236}">
                <a16:creationId xmlns="" xmlns:a16="http://schemas.microsoft.com/office/drawing/2014/main" id="{51A59577-682B-564B-B09E-9146E102655E}"/>
              </a:ext>
            </a:extLst>
          </p:cNvPr>
          <p:cNvSpPr>
            <a:spLocks noGrp="1"/>
          </p:cNvSpPr>
          <p:nvPr>
            <p:ph type="sldNum" sz="quarter" idx="11"/>
          </p:nvPr>
        </p:nvSpPr>
        <p:spPr>
          <a:xfrm>
            <a:off x="761198" y="6356351"/>
            <a:ext cx="651003" cy="229980"/>
          </a:xfrm>
        </p:spPr>
        <p:txBody>
          <a:bodyPr/>
          <a:lstStyle/>
          <a:p>
            <a:fld id="{01F466CC-9F01-C94B-99B1-8E98A3D6F94C}" type="slidenum">
              <a:rPr lang="en-US" smtClean="0"/>
              <a:pPr/>
              <a:t>‹#›</a:t>
            </a:fld>
            <a:endParaRPr lang="en-US" dirty="0"/>
          </a:p>
        </p:txBody>
      </p:sp>
      <p:sp>
        <p:nvSpPr>
          <p:cNvPr id="27" name="Title 26">
            <a:extLst>
              <a:ext uri="{FF2B5EF4-FFF2-40B4-BE49-F238E27FC236}">
                <a16:creationId xmlns="" xmlns:a16="http://schemas.microsoft.com/office/drawing/2014/main" id="{8098DA3C-73FF-8849-A4B2-B98DC17E9F28}"/>
              </a:ext>
            </a:extLst>
          </p:cNvPr>
          <p:cNvSpPr>
            <a:spLocks noGrp="1"/>
          </p:cNvSpPr>
          <p:nvPr>
            <p:ph type="title" hasCustomPrompt="1"/>
          </p:nvPr>
        </p:nvSpPr>
        <p:spPr>
          <a:xfrm>
            <a:off x="838200" y="365125"/>
            <a:ext cx="10515600" cy="1325563"/>
          </a:xfrm>
          <a:prstGeom prst="rect">
            <a:avLst/>
          </a:prstGeom>
        </p:spPr>
        <p:txBody>
          <a:bodyPr/>
          <a:lstStyle>
            <a:lvl1pPr>
              <a:defRPr b="1" i="0">
                <a:solidFill>
                  <a:srgbClr val="0F1E64"/>
                </a:solidFill>
                <a:latin typeface="Arial Black" panose="020B0A04020102020204" pitchFamily="34" charset="0"/>
                <a:cs typeface="Foco CC Black" panose="020B0504050202020203" pitchFamily="34" charset="0"/>
              </a:defRPr>
            </a:lvl1pPr>
          </a:lstStyle>
          <a:p>
            <a:r>
              <a:rPr lang="en-US" dirty="0" smtClean="0"/>
              <a:t>Content Page</a:t>
            </a:r>
            <a:r>
              <a:rPr lang="en-US" dirty="0" smtClean="0">
                <a:solidFill>
                  <a:srgbClr val="FFD200"/>
                </a:solidFill>
              </a:rPr>
              <a:t>.</a:t>
            </a:r>
            <a:endParaRPr lang="en-US" dirty="0"/>
          </a:p>
        </p:txBody>
      </p:sp>
      <p:sp>
        <p:nvSpPr>
          <p:cNvPr id="30" name="Text Placeholder 2">
            <a:extLst>
              <a:ext uri="{FF2B5EF4-FFF2-40B4-BE49-F238E27FC236}">
                <a16:creationId xmlns="" xmlns:a16="http://schemas.microsoft.com/office/drawing/2014/main" id="{8857787B-C5BA-044F-94CC-A1B142E7AFE1}"/>
              </a:ext>
            </a:extLst>
          </p:cNvPr>
          <p:cNvSpPr>
            <a:spLocks noGrp="1"/>
          </p:cNvSpPr>
          <p:nvPr>
            <p:ph type="body" idx="1"/>
          </p:nvPr>
        </p:nvSpPr>
        <p:spPr>
          <a:xfrm>
            <a:off x="839788" y="1690687"/>
            <a:ext cx="5157787" cy="814387"/>
          </a:xfrm>
          <a:prstGeom prst="rect">
            <a:avLst/>
          </a:prstGeom>
        </p:spPr>
        <p:txBody>
          <a:bodyPr anchor="b"/>
          <a:lstStyle>
            <a:lvl1pPr marL="0" indent="0">
              <a:buNone/>
              <a:defRPr sz="2000" b="1" i="0">
                <a:solidFill>
                  <a:srgbClr val="0F1E64"/>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4" name="Text Placeholder 3">
            <a:extLst>
              <a:ext uri="{FF2B5EF4-FFF2-40B4-BE49-F238E27FC236}">
                <a16:creationId xmlns="" xmlns:a16="http://schemas.microsoft.com/office/drawing/2014/main" id="{7152D581-6D62-4648-8A7C-A1D7C51DFD8F}"/>
              </a:ext>
            </a:extLst>
          </p:cNvPr>
          <p:cNvSpPr>
            <a:spLocks noGrp="1"/>
          </p:cNvSpPr>
          <p:nvPr>
            <p:ph type="body" sz="half" idx="2"/>
          </p:nvPr>
        </p:nvSpPr>
        <p:spPr>
          <a:xfrm>
            <a:off x="838200" y="2524919"/>
            <a:ext cx="5159375" cy="3404243"/>
          </a:xfrm>
          <a:prstGeom prst="rect">
            <a:avLst/>
          </a:prstGeom>
        </p:spPr>
        <p:txBody>
          <a:bodyPr/>
          <a:lstStyle>
            <a:lvl1pPr marL="0" indent="0">
              <a:buNone/>
              <a:defRPr sz="2000" b="0" i="0">
                <a:solidFill>
                  <a:srgbClr val="0F1E64"/>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35" name="Text Placeholder 2">
            <a:extLst>
              <a:ext uri="{FF2B5EF4-FFF2-40B4-BE49-F238E27FC236}">
                <a16:creationId xmlns="" xmlns:a16="http://schemas.microsoft.com/office/drawing/2014/main" id="{FF38DBCD-3D85-7C4F-8EF9-80A5C28DE331}"/>
              </a:ext>
            </a:extLst>
          </p:cNvPr>
          <p:cNvSpPr>
            <a:spLocks noGrp="1"/>
          </p:cNvSpPr>
          <p:nvPr>
            <p:ph type="body" idx="12"/>
          </p:nvPr>
        </p:nvSpPr>
        <p:spPr>
          <a:xfrm>
            <a:off x="6187965" y="1681163"/>
            <a:ext cx="5157787" cy="823912"/>
          </a:xfrm>
          <a:prstGeom prst="rect">
            <a:avLst/>
          </a:prstGeom>
        </p:spPr>
        <p:txBody>
          <a:bodyPr anchor="b"/>
          <a:lstStyle>
            <a:lvl1pPr marL="0" indent="0">
              <a:buNone/>
              <a:defRPr sz="2000" b="1" i="0">
                <a:solidFill>
                  <a:srgbClr val="0F1E64"/>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6" name="Text Placeholder 3">
            <a:extLst>
              <a:ext uri="{FF2B5EF4-FFF2-40B4-BE49-F238E27FC236}">
                <a16:creationId xmlns="" xmlns:a16="http://schemas.microsoft.com/office/drawing/2014/main" id="{24D603AE-32C8-8B41-8DB2-85ECBDDE5AB5}"/>
              </a:ext>
            </a:extLst>
          </p:cNvPr>
          <p:cNvSpPr>
            <a:spLocks noGrp="1"/>
          </p:cNvSpPr>
          <p:nvPr>
            <p:ph type="body" sz="half" idx="13"/>
          </p:nvPr>
        </p:nvSpPr>
        <p:spPr>
          <a:xfrm>
            <a:off x="6186377" y="2524919"/>
            <a:ext cx="5159375" cy="3404243"/>
          </a:xfrm>
          <a:prstGeom prst="rect">
            <a:avLst/>
          </a:prstGeom>
        </p:spPr>
        <p:txBody>
          <a:bodyPr/>
          <a:lstStyle>
            <a:lvl1pPr marL="0" indent="0">
              <a:buNone/>
              <a:defRPr sz="2000" b="0" i="0">
                <a:solidFill>
                  <a:srgbClr val="0F1E64"/>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6240" y="5944672"/>
            <a:ext cx="3279830" cy="823360"/>
          </a:xfrm>
          <a:prstGeom prst="rect">
            <a:avLst/>
          </a:prstGeom>
        </p:spPr>
      </p:pic>
    </p:spTree>
    <p:extLst>
      <p:ext uri="{BB962C8B-B14F-4D97-AF65-F5344CB8AC3E}">
        <p14:creationId xmlns:p14="http://schemas.microsoft.com/office/powerpoint/2010/main" val="25310620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9" name="Footer Placeholder 18">
            <a:extLst>
              <a:ext uri="{FF2B5EF4-FFF2-40B4-BE49-F238E27FC236}">
                <a16:creationId xmlns="" xmlns:a16="http://schemas.microsoft.com/office/drawing/2014/main" id="{4DBB9CCF-4BC6-2549-943D-D2AC4AA62F0E}"/>
              </a:ext>
            </a:extLst>
          </p:cNvPr>
          <p:cNvSpPr>
            <a:spLocks noGrp="1"/>
          </p:cNvSpPr>
          <p:nvPr>
            <p:ph type="ftr" sz="quarter" idx="10"/>
          </p:nvPr>
        </p:nvSpPr>
        <p:spPr>
          <a:xfrm>
            <a:off x="839526" y="6356352"/>
            <a:ext cx="3740727" cy="229980"/>
          </a:xfrm>
          <a:prstGeom prst="rect">
            <a:avLst/>
          </a:prstGeom>
        </p:spPr>
        <p:txBody>
          <a:bodyPr/>
          <a:lstStyle>
            <a:lvl1pPr algn="l">
              <a:defRPr sz="1400">
                <a:solidFill>
                  <a:srgbClr val="0F1E64"/>
                </a:solidFill>
                <a:latin typeface="Arial" panose="020B0604020202020204" pitchFamily="34" charset="0"/>
                <a:cs typeface="Arial" panose="020B0604020202020204" pitchFamily="34" charset="0"/>
              </a:defRPr>
            </a:lvl1pPr>
          </a:lstStyle>
          <a:p>
            <a:r>
              <a:rPr lang="en-AU" smtClean="0"/>
              <a:t>|   KNOW Workplace Cancer Managers and OHS Officers Toolbox Talk Silica</a:t>
            </a:r>
            <a:endParaRPr lang="en-US" dirty="0"/>
          </a:p>
        </p:txBody>
      </p:sp>
      <p:sp>
        <p:nvSpPr>
          <p:cNvPr id="20" name="Slide Number Placeholder 19">
            <a:extLst>
              <a:ext uri="{FF2B5EF4-FFF2-40B4-BE49-F238E27FC236}">
                <a16:creationId xmlns="" xmlns:a16="http://schemas.microsoft.com/office/drawing/2014/main" id="{51A59577-682B-564B-B09E-9146E102655E}"/>
              </a:ext>
            </a:extLst>
          </p:cNvPr>
          <p:cNvSpPr>
            <a:spLocks noGrp="1"/>
          </p:cNvSpPr>
          <p:nvPr>
            <p:ph type="sldNum" sz="quarter" idx="11"/>
          </p:nvPr>
        </p:nvSpPr>
        <p:spPr>
          <a:xfrm>
            <a:off x="761198" y="6356351"/>
            <a:ext cx="651003" cy="229980"/>
          </a:xfrm>
        </p:spPr>
        <p:txBody>
          <a:bodyPr/>
          <a:lstStyle/>
          <a:p>
            <a:fld id="{01F466CC-9F01-C94B-99B1-8E98A3D6F94C}" type="slidenum">
              <a:rPr lang="en-US" smtClean="0"/>
              <a:pPr/>
              <a:t>‹#›</a:t>
            </a:fld>
            <a:endParaRPr lang="en-US" dirty="0"/>
          </a:p>
        </p:txBody>
      </p:sp>
      <p:sp>
        <p:nvSpPr>
          <p:cNvPr id="27" name="Title 26">
            <a:extLst>
              <a:ext uri="{FF2B5EF4-FFF2-40B4-BE49-F238E27FC236}">
                <a16:creationId xmlns="" xmlns:a16="http://schemas.microsoft.com/office/drawing/2014/main" id="{8098DA3C-73FF-8849-A4B2-B98DC17E9F28}"/>
              </a:ext>
            </a:extLst>
          </p:cNvPr>
          <p:cNvSpPr>
            <a:spLocks noGrp="1"/>
          </p:cNvSpPr>
          <p:nvPr>
            <p:ph type="title" hasCustomPrompt="1"/>
          </p:nvPr>
        </p:nvSpPr>
        <p:spPr>
          <a:xfrm>
            <a:off x="838200" y="365125"/>
            <a:ext cx="10515600" cy="1325563"/>
          </a:xfrm>
          <a:prstGeom prst="rect">
            <a:avLst/>
          </a:prstGeom>
        </p:spPr>
        <p:txBody>
          <a:bodyPr/>
          <a:lstStyle>
            <a:lvl1pPr>
              <a:defRPr b="1" i="0">
                <a:solidFill>
                  <a:srgbClr val="0F1E64"/>
                </a:solidFill>
                <a:latin typeface="Arial Black" panose="020B0A04020102020204" pitchFamily="34" charset="0"/>
                <a:cs typeface="Foco CC Black" panose="020B0504050202020203" pitchFamily="34" charset="0"/>
              </a:defRPr>
            </a:lvl1pPr>
          </a:lstStyle>
          <a:p>
            <a:r>
              <a:rPr lang="en-US" dirty="0"/>
              <a:t>Click here to edit </a:t>
            </a:r>
            <a:br>
              <a:rPr lang="en-US" dirty="0"/>
            </a:br>
            <a:r>
              <a:rPr lang="en-US" dirty="0"/>
              <a:t>Master title style</a:t>
            </a:r>
            <a:r>
              <a:rPr lang="en-US" dirty="0">
                <a:solidFill>
                  <a:srgbClr val="FFD200"/>
                </a:solidFill>
              </a:rPr>
              <a:t>.</a:t>
            </a:r>
            <a:endParaRPr lang="en-US" dirty="0"/>
          </a:p>
        </p:txBody>
      </p:sp>
      <p:sp>
        <p:nvSpPr>
          <p:cNvPr id="30" name="Text Placeholder 2">
            <a:extLst>
              <a:ext uri="{FF2B5EF4-FFF2-40B4-BE49-F238E27FC236}">
                <a16:creationId xmlns="" xmlns:a16="http://schemas.microsoft.com/office/drawing/2014/main" id="{8857787B-C5BA-044F-94CC-A1B142E7AFE1}"/>
              </a:ext>
            </a:extLst>
          </p:cNvPr>
          <p:cNvSpPr>
            <a:spLocks noGrp="1"/>
          </p:cNvSpPr>
          <p:nvPr>
            <p:ph type="body" idx="1"/>
          </p:nvPr>
        </p:nvSpPr>
        <p:spPr>
          <a:xfrm>
            <a:off x="839788" y="1690687"/>
            <a:ext cx="5157787" cy="814387"/>
          </a:xfrm>
          <a:prstGeom prst="rect">
            <a:avLst/>
          </a:prstGeom>
        </p:spPr>
        <p:txBody>
          <a:bodyPr anchor="b"/>
          <a:lstStyle>
            <a:lvl1pPr marL="0" indent="0">
              <a:buNone/>
              <a:defRPr sz="2000" b="1" i="0">
                <a:solidFill>
                  <a:srgbClr val="0F1E64"/>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4" name="Text Placeholder 3">
            <a:extLst>
              <a:ext uri="{FF2B5EF4-FFF2-40B4-BE49-F238E27FC236}">
                <a16:creationId xmlns="" xmlns:a16="http://schemas.microsoft.com/office/drawing/2014/main" id="{7152D581-6D62-4648-8A7C-A1D7C51DFD8F}"/>
              </a:ext>
            </a:extLst>
          </p:cNvPr>
          <p:cNvSpPr>
            <a:spLocks noGrp="1"/>
          </p:cNvSpPr>
          <p:nvPr>
            <p:ph type="body" sz="half" idx="2"/>
          </p:nvPr>
        </p:nvSpPr>
        <p:spPr>
          <a:xfrm>
            <a:off x="838200" y="2524919"/>
            <a:ext cx="5159375" cy="3404243"/>
          </a:xfrm>
          <a:prstGeom prst="rect">
            <a:avLst/>
          </a:prstGeom>
        </p:spPr>
        <p:txBody>
          <a:bodyPr/>
          <a:lstStyle>
            <a:lvl1pPr marL="0" indent="0">
              <a:buNone/>
              <a:defRPr sz="2000" b="0" i="0">
                <a:solidFill>
                  <a:srgbClr val="0F1E64"/>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35" name="Text Placeholder 2">
            <a:extLst>
              <a:ext uri="{FF2B5EF4-FFF2-40B4-BE49-F238E27FC236}">
                <a16:creationId xmlns="" xmlns:a16="http://schemas.microsoft.com/office/drawing/2014/main" id="{FF38DBCD-3D85-7C4F-8EF9-80A5C28DE331}"/>
              </a:ext>
            </a:extLst>
          </p:cNvPr>
          <p:cNvSpPr>
            <a:spLocks noGrp="1"/>
          </p:cNvSpPr>
          <p:nvPr>
            <p:ph type="body" idx="12"/>
          </p:nvPr>
        </p:nvSpPr>
        <p:spPr>
          <a:xfrm>
            <a:off x="6187965" y="1681163"/>
            <a:ext cx="5157787" cy="823912"/>
          </a:xfrm>
          <a:prstGeom prst="rect">
            <a:avLst/>
          </a:prstGeom>
        </p:spPr>
        <p:txBody>
          <a:bodyPr anchor="b"/>
          <a:lstStyle>
            <a:lvl1pPr marL="0" indent="0">
              <a:buNone/>
              <a:defRPr sz="2000" b="1" i="0">
                <a:solidFill>
                  <a:srgbClr val="0F1E64"/>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6" name="Text Placeholder 3">
            <a:extLst>
              <a:ext uri="{FF2B5EF4-FFF2-40B4-BE49-F238E27FC236}">
                <a16:creationId xmlns="" xmlns:a16="http://schemas.microsoft.com/office/drawing/2014/main" id="{24D603AE-32C8-8B41-8DB2-85ECBDDE5AB5}"/>
              </a:ext>
            </a:extLst>
          </p:cNvPr>
          <p:cNvSpPr>
            <a:spLocks noGrp="1"/>
          </p:cNvSpPr>
          <p:nvPr>
            <p:ph type="body" sz="half" idx="13"/>
          </p:nvPr>
        </p:nvSpPr>
        <p:spPr>
          <a:xfrm>
            <a:off x="6186377" y="2524919"/>
            <a:ext cx="5159375" cy="3404243"/>
          </a:xfrm>
          <a:prstGeom prst="rect">
            <a:avLst/>
          </a:prstGeom>
        </p:spPr>
        <p:txBody>
          <a:bodyPr/>
          <a:lstStyle>
            <a:lvl1pPr marL="0" indent="0">
              <a:buNone/>
              <a:defRPr sz="2000" b="0" i="0">
                <a:solidFill>
                  <a:srgbClr val="0F1E64"/>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Tree>
    <p:extLst>
      <p:ext uri="{BB962C8B-B14F-4D97-AF65-F5344CB8AC3E}">
        <p14:creationId xmlns:p14="http://schemas.microsoft.com/office/powerpoint/2010/main" val="122877414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arget="../theme/theme2.xml" Type="http://schemas.openxmlformats.org/officeDocument/2006/relationships/theme"/><Relationship Id="rId2" Target="../slideLayouts/slideLayout5.xml" Type="http://schemas.openxmlformats.org/officeDocument/2006/relationships/slideLayout"/><Relationship Id="rId1" Target="../slideLayouts/slideLayout4.xml" Type="http://schemas.openxmlformats.org/officeDocument/2006/relationships/slideLayout"/><Relationship Id="rId4" Target="../media/image3.jpe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8">
            <a:extLst>
              <a:ext uri="{FF2B5EF4-FFF2-40B4-BE49-F238E27FC236}">
                <a16:creationId xmlns="" xmlns:a16="http://schemas.microsoft.com/office/drawing/2014/main" id="{04497B99-AFB7-F04F-9888-94403EB326E3}"/>
              </a:ext>
            </a:extLst>
          </p:cNvPr>
          <p:cNvSpPr>
            <a:spLocks noGrp="1"/>
          </p:cNvSpPr>
          <p:nvPr>
            <p:ph type="ftr" sz="quarter" idx="3"/>
          </p:nvPr>
        </p:nvSpPr>
        <p:spPr>
          <a:xfrm>
            <a:off x="838200" y="6360155"/>
            <a:ext cx="10515600" cy="365125"/>
          </a:xfrm>
          <a:prstGeom prst="rect">
            <a:avLst/>
          </a:prstGeom>
        </p:spPr>
        <p:txBody>
          <a:bodyPr vert="horz" lIns="91440" tIns="45720" rIns="91440" bIns="45720" rtlCol="0" anchor="ctr"/>
          <a:lstStyle>
            <a:lvl1pPr algn="ctr">
              <a:defRPr sz="1200" b="0" i="0">
                <a:solidFill>
                  <a:schemeClr val="bg2">
                    <a:lumMod val="75000"/>
                  </a:schemeClr>
                </a:solidFill>
                <a:latin typeface="Arial" panose="020B0604020202020204" pitchFamily="34" charset="0"/>
                <a:cs typeface="Arial" panose="020B0604020202020204" pitchFamily="34" charset="0"/>
              </a:defRPr>
            </a:lvl1pPr>
          </a:lstStyle>
          <a:p>
            <a:r>
              <a:rPr lang="en-AU" smtClean="0"/>
              <a:t>|   KNOW Workplace Cancer Managers and OHS Officers Toolbox Talk Silica</a:t>
            </a:r>
            <a:endParaRPr lang="en-US" dirty="0"/>
          </a:p>
        </p:txBody>
      </p:sp>
    </p:spTree>
    <p:extLst>
      <p:ext uri="{BB962C8B-B14F-4D97-AF65-F5344CB8AC3E}">
        <p14:creationId xmlns:p14="http://schemas.microsoft.com/office/powerpoint/2010/main" val="1516240991"/>
      </p:ext>
    </p:extLst>
  </p:cSld>
  <p:clrMap bg1="lt1" tx1="dk1" bg2="lt2" tx2="dk2" accent1="accent1" accent2="accent2" accent3="accent3" accent4="accent4" accent5="accent5" accent6="accent6" hlink="hlink" folHlink="folHlink"/>
  <p:sldLayoutIdLst>
    <p:sldLayoutId id="2147483722" r:id="rId1"/>
    <p:sldLayoutId id="2147483692" r:id="rId2"/>
    <p:sldLayoutId id="2147483725" r:id="rId3"/>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Slide Number Placeholder 3">
            <a:extLst>
              <a:ext uri="{FF2B5EF4-FFF2-40B4-BE49-F238E27FC236}">
                <a16:creationId xmlns="" xmlns:a16="http://schemas.microsoft.com/office/drawing/2014/main" id="{4383A6D6-79FF-6B49-BF0E-A498853DDF30}"/>
              </a:ext>
            </a:extLst>
          </p:cNvPr>
          <p:cNvSpPr>
            <a:spLocks noGrp="1"/>
          </p:cNvSpPr>
          <p:nvPr>
            <p:ph type="sldNum" sz="quarter" idx="4"/>
          </p:nvPr>
        </p:nvSpPr>
        <p:spPr>
          <a:xfrm>
            <a:off x="635431" y="6356351"/>
            <a:ext cx="651003" cy="229980"/>
          </a:xfrm>
          <a:prstGeom prst="rect">
            <a:avLst/>
          </a:prstGeom>
        </p:spPr>
        <p:txBody>
          <a:bodyPr/>
          <a:lstStyle>
            <a:lvl1pPr>
              <a:defRPr sz="1400" b="0" i="0">
                <a:solidFill>
                  <a:srgbClr val="0F1E64"/>
                </a:solidFill>
                <a:latin typeface="Arial" panose="020B0604020202020204" pitchFamily="34" charset="0"/>
                <a:cs typeface="Arial" panose="020B0604020202020204" pitchFamily="34" charset="0"/>
              </a:defRPr>
            </a:lvl1pPr>
          </a:lstStyle>
          <a:p>
            <a:fld id="{9C0E5DBF-150D-DD46-BADC-83CA603DFC4E}" type="slidenum">
              <a:rPr lang="en-US" smtClean="0"/>
              <a:pPr/>
              <a:t>‹#›</a:t>
            </a:fld>
            <a:endParaRPr lang="en-US" dirty="0"/>
          </a:p>
        </p:txBody>
      </p:sp>
      <p:pic>
        <p:nvPicPr>
          <p:cNvPr id="5" name="Picture 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256240" y="5944672"/>
            <a:ext cx="3279830" cy="823360"/>
          </a:xfrm>
          <a:prstGeom prst="rect">
            <a:avLst/>
          </a:prstGeom>
        </p:spPr>
      </p:pic>
    </p:spTree>
    <p:extLst>
      <p:ext uri="{BB962C8B-B14F-4D97-AF65-F5344CB8AC3E}">
        <p14:creationId xmlns:p14="http://schemas.microsoft.com/office/powerpoint/2010/main" val="1303893961"/>
      </p:ext>
    </p:extLst>
  </p:cSld>
  <p:clrMap bg1="lt1" tx1="dk1" bg2="lt2" tx2="dk2" accent1="accent1" accent2="accent2" accent3="accent3" accent4="accent4" accent5="accent5" accent6="accent6" hlink="hlink" folHlink="folHlink"/>
  <p:sldLayoutIdLst>
    <p:sldLayoutId id="2147483723" r:id="rId1"/>
    <p:sldLayoutId id="2147483689" r:id="rId2"/>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3.jpeg" Type="http://schemas.openxmlformats.org/officeDocument/2006/relationships/image"/><Relationship Id="rId2" Target="../notesSlides/notesSlide1.xml" Type="http://schemas.openxmlformats.org/officeDocument/2006/relationships/notesSlide"/><Relationship Id="rId1" Target="../slideLayouts/slideLayout1.xml" Type="http://schemas.openxmlformats.org/officeDocument/2006/relationships/slideLayout"/></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36C7957-F514-A646-A12C-A8F68D276024}"/>
              </a:ext>
            </a:extLst>
          </p:cNvPr>
          <p:cNvSpPr>
            <a:spLocks noGrp="1"/>
          </p:cNvSpPr>
          <p:nvPr>
            <p:ph type="title"/>
          </p:nvPr>
        </p:nvSpPr>
        <p:spPr/>
        <p:txBody>
          <a:bodyPr/>
          <a:lstStyle/>
          <a:p>
            <a:r>
              <a:rPr lang="en-US" dirty="0" smtClean="0">
                <a:solidFill>
                  <a:srgbClr val="0F1E64"/>
                </a:solidFill>
              </a:rPr>
              <a:t>TOOLBOX TALK</a:t>
            </a:r>
            <a:r>
              <a:rPr lang="en-US" dirty="0" smtClean="0">
                <a:solidFill>
                  <a:srgbClr val="FFD200"/>
                </a:solidFill>
              </a:rPr>
              <a:t>.</a:t>
            </a:r>
            <a:br>
              <a:rPr lang="en-US" dirty="0" smtClean="0">
                <a:solidFill>
                  <a:srgbClr val="FFD200"/>
                </a:solidFill>
              </a:rPr>
            </a:br>
            <a:r>
              <a:rPr lang="en-US" dirty="0" smtClean="0">
                <a:solidFill>
                  <a:srgbClr val="FFD200"/>
                </a:solidFill>
              </a:rPr>
              <a:t>SILICA DUST</a:t>
            </a:r>
            <a:br>
              <a:rPr lang="en-US" dirty="0" smtClean="0">
                <a:solidFill>
                  <a:srgbClr val="FFD200"/>
                </a:solidFill>
              </a:rPr>
            </a:br>
            <a:r>
              <a:rPr lang="en-US" sz="2400" dirty="0" smtClean="0">
                <a:solidFill>
                  <a:srgbClr val="009BDC"/>
                </a:solidFill>
              </a:rPr>
              <a:t>For Managers and OHS Officers</a:t>
            </a:r>
            <a:endParaRPr lang="en-US" sz="2400" dirty="0">
              <a:solidFill>
                <a:srgbClr val="009BDC"/>
              </a:solidFill>
            </a:endParaRPr>
          </a:p>
        </p:txBody>
      </p:sp>
      <p:sp>
        <p:nvSpPr>
          <p:cNvPr id="3" name="Subtitle 2">
            <a:extLst>
              <a:ext uri="{FF2B5EF4-FFF2-40B4-BE49-F238E27FC236}">
                <a16:creationId xmlns="" xmlns:a16="http://schemas.microsoft.com/office/drawing/2014/main" id="{F51AF5DA-073C-1847-8F44-F645640AACFA}"/>
              </a:ext>
            </a:extLst>
          </p:cNvPr>
          <p:cNvSpPr>
            <a:spLocks noGrp="1"/>
          </p:cNvSpPr>
          <p:nvPr>
            <p:ph type="subTitle" idx="1"/>
          </p:nvPr>
        </p:nvSpPr>
        <p:spPr>
          <a:xfrm>
            <a:off x="2428875" y="4607487"/>
            <a:ext cx="7343775" cy="945027"/>
          </a:xfrm>
        </p:spPr>
        <p:txBody>
          <a:bodyPr/>
          <a:lstStyle/>
          <a:p>
            <a:r>
              <a:rPr lang="en-US" dirty="0" smtClean="0">
                <a:solidFill>
                  <a:srgbClr val="0F1E64"/>
                </a:solidFill>
              </a:rPr>
              <a:t>Know the exposure, use the controls, reduce your risk</a:t>
            </a:r>
          </a:p>
          <a:p>
            <a:endParaRPr lang="en-US" dirty="0" smtClean="0">
              <a:solidFill>
                <a:srgbClr val="0F1E64"/>
              </a:solidFill>
            </a:endParaRPr>
          </a:p>
          <a:p>
            <a:pPr>
              <a:spcAft>
                <a:spcPts val="600"/>
              </a:spcAft>
            </a:pPr>
            <a:r>
              <a:rPr lang="en-US" dirty="0" smtClean="0">
                <a:solidFill>
                  <a:srgbClr val="0F1E64"/>
                </a:solidFill>
              </a:rPr>
              <a:t>cancer.org.au/</a:t>
            </a:r>
            <a:r>
              <a:rPr lang="en-US" dirty="0" err="1" smtClean="0">
                <a:solidFill>
                  <a:srgbClr val="0F1E64"/>
                </a:solidFill>
              </a:rPr>
              <a:t>workplacecancer</a:t>
            </a:r>
            <a:endParaRPr lang="en-US" dirty="0" smtClean="0">
              <a:solidFill>
                <a:srgbClr val="0F1E64"/>
              </a:solidFill>
            </a:endParaRPr>
          </a:p>
          <a:p>
            <a:r>
              <a:rPr lang="en-US" b="0" dirty="0" smtClean="0">
                <a:solidFill>
                  <a:srgbClr val="0F1E64"/>
                </a:solidFill>
              </a:rPr>
              <a:t>For information and support call us on 13 11 20</a:t>
            </a:r>
            <a:endParaRPr lang="en-US" b="0" dirty="0">
              <a:solidFill>
                <a:srgbClr val="0F1E64"/>
              </a:solidFill>
            </a:endParaRPr>
          </a:p>
        </p:txBody>
      </p:sp>
      <p:sp>
        <p:nvSpPr>
          <p:cNvPr id="4" name="Footer Placeholder 3">
            <a:extLst>
              <a:ext uri="{FF2B5EF4-FFF2-40B4-BE49-F238E27FC236}">
                <a16:creationId xmlns="" xmlns:a16="http://schemas.microsoft.com/office/drawing/2014/main" id="{D526BB9C-804F-824A-93AE-6378651BDC44}"/>
              </a:ext>
            </a:extLst>
          </p:cNvPr>
          <p:cNvSpPr>
            <a:spLocks noGrp="1"/>
          </p:cNvSpPr>
          <p:nvPr>
            <p:ph type="ftr" sz="quarter" idx="10"/>
          </p:nvPr>
        </p:nvSpPr>
        <p:spPr/>
        <p:txBody>
          <a:bodyPr/>
          <a:lstStyle/>
          <a:p>
            <a:r>
              <a:rPr lang="en-AU" smtClean="0"/>
              <a:t>|   KNOW Workplace Cancer Managers and OHS Officers Toolbox Talk Silica</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2618" y="374928"/>
            <a:ext cx="4591691" cy="1152686"/>
          </a:xfrm>
          <a:prstGeom prst="rect">
            <a:avLst/>
          </a:prstGeom>
        </p:spPr>
      </p:pic>
    </p:spTree>
    <p:extLst>
      <p:ext uri="{BB962C8B-B14F-4D97-AF65-F5344CB8AC3E}">
        <p14:creationId xmlns:p14="http://schemas.microsoft.com/office/powerpoint/2010/main" val="39324465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6" y="6356352"/>
            <a:ext cx="6800139" cy="229979"/>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10</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p:txBody>
          <a:bodyPr/>
          <a:lstStyle/>
          <a:p>
            <a:r>
              <a:rPr lang="en-US" dirty="0" smtClean="0"/>
              <a:t>What action do we need to take?</a:t>
            </a:r>
            <a:endParaRPr lang="en-US" dirty="0"/>
          </a:p>
        </p:txBody>
      </p:sp>
      <p:sp>
        <p:nvSpPr>
          <p:cNvPr id="5" name="Text Placeholder 4"/>
          <p:cNvSpPr>
            <a:spLocks noGrp="1"/>
          </p:cNvSpPr>
          <p:nvPr>
            <p:ph type="body" idx="1"/>
          </p:nvPr>
        </p:nvSpPr>
        <p:spPr>
          <a:xfrm>
            <a:off x="839788" y="1690687"/>
            <a:ext cx="10404475" cy="551068"/>
          </a:xfrm>
        </p:spPr>
        <p:txBody>
          <a:bodyPr anchor="t" anchorCtr="0"/>
          <a:lstStyle/>
          <a:p>
            <a:pPr>
              <a:spcAft>
                <a:spcPts val="400"/>
              </a:spcAft>
            </a:pPr>
            <a:r>
              <a:rPr lang="en-US" dirty="0" smtClean="0"/>
              <a:t>The Hierarchy of Controls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33152" y="1376689"/>
            <a:ext cx="4400284" cy="4139209"/>
          </a:xfrm>
          <a:prstGeom prst="rect">
            <a:avLst/>
          </a:prstGeom>
        </p:spPr>
      </p:pic>
    </p:spTree>
    <p:extLst>
      <p:ext uri="{BB962C8B-B14F-4D97-AF65-F5344CB8AC3E}">
        <p14:creationId xmlns:p14="http://schemas.microsoft.com/office/powerpoint/2010/main" val="204898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6" y="6356352"/>
            <a:ext cx="6637906"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11</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p:txBody>
          <a:bodyPr/>
          <a:lstStyle/>
          <a:p>
            <a:r>
              <a:rPr lang="en-US" dirty="0"/>
              <a:t>What action do we need to take?</a:t>
            </a:r>
          </a:p>
        </p:txBody>
      </p:sp>
      <p:sp>
        <p:nvSpPr>
          <p:cNvPr id="5" name="Text Placeholder 4"/>
          <p:cNvSpPr>
            <a:spLocks noGrp="1"/>
          </p:cNvSpPr>
          <p:nvPr>
            <p:ph type="body" idx="1"/>
          </p:nvPr>
        </p:nvSpPr>
        <p:spPr>
          <a:xfrm>
            <a:off x="839788" y="1690687"/>
            <a:ext cx="10404475" cy="4052888"/>
          </a:xfrm>
        </p:spPr>
        <p:txBody>
          <a:bodyPr anchor="t" anchorCtr="0"/>
          <a:lstStyle/>
          <a:p>
            <a:r>
              <a:rPr lang="en-US" dirty="0" smtClean="0"/>
              <a:t>There are things we can do to safeguard our workforce, for example:</a:t>
            </a:r>
          </a:p>
          <a:p>
            <a:pPr marL="342900" indent="-342900">
              <a:buFont typeface="Arial" panose="020B0604020202020204" pitchFamily="34" charset="0"/>
              <a:buChar char="•"/>
            </a:pPr>
            <a:r>
              <a:rPr lang="en-US" dirty="0" smtClean="0"/>
              <a:t>Using materials with lower silica levels; eliminate the use of artificial stone</a:t>
            </a:r>
          </a:p>
          <a:p>
            <a:pPr marL="342900" indent="-342900">
              <a:buFont typeface="Arial" panose="020B0604020202020204" pitchFamily="34" charset="0"/>
              <a:buChar char="•"/>
            </a:pPr>
            <a:r>
              <a:rPr lang="en-US" dirty="0" smtClean="0"/>
              <a:t>Selecting the correct equipment for the job with dust suppression features</a:t>
            </a:r>
          </a:p>
          <a:p>
            <a:pPr marL="342900" indent="-342900">
              <a:buFont typeface="Arial" panose="020B0604020202020204" pitchFamily="34" charset="0"/>
              <a:buChar char="•"/>
            </a:pPr>
            <a:r>
              <a:rPr lang="en-US" dirty="0" smtClean="0"/>
              <a:t>Use local exhaust ventilation systems</a:t>
            </a:r>
          </a:p>
          <a:p>
            <a:pPr marL="342900" indent="-342900">
              <a:buFont typeface="Arial" panose="020B0604020202020204" pitchFamily="34" charset="0"/>
              <a:buChar char="•"/>
            </a:pPr>
            <a:r>
              <a:rPr lang="en-US" dirty="0" smtClean="0"/>
              <a:t>Ensure tools have on-tool extraction</a:t>
            </a:r>
            <a:endParaRPr lang="en-US" dirty="0"/>
          </a:p>
          <a:p>
            <a:pPr marL="342900" indent="-342900">
              <a:buFont typeface="Arial" panose="020B0604020202020204" pitchFamily="34" charset="0"/>
              <a:buChar char="•"/>
            </a:pPr>
            <a:r>
              <a:rPr lang="en-US" dirty="0" smtClean="0"/>
              <a:t>Use water suppression whenever possible</a:t>
            </a:r>
          </a:p>
          <a:p>
            <a:pPr marL="342900" indent="-342900">
              <a:buFont typeface="Arial" panose="020B0604020202020204" pitchFamily="34" charset="0"/>
              <a:buChar char="•"/>
            </a:pPr>
            <a:r>
              <a:rPr lang="en-US" dirty="0" smtClean="0"/>
              <a:t>Wear properly fitting respiratory protective equipment</a:t>
            </a:r>
          </a:p>
        </p:txBody>
      </p:sp>
    </p:spTree>
    <p:extLst>
      <p:ext uri="{BB962C8B-B14F-4D97-AF65-F5344CB8AC3E}">
        <p14:creationId xmlns:p14="http://schemas.microsoft.com/office/powerpoint/2010/main" val="10987926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6C7BC0-2C32-0446-B0AE-D97D3ADE60A4}"/>
              </a:ext>
            </a:extLst>
          </p:cNvPr>
          <p:cNvSpPr>
            <a:spLocks noGrp="1"/>
          </p:cNvSpPr>
          <p:nvPr>
            <p:ph type="title"/>
          </p:nvPr>
        </p:nvSpPr>
        <p:spPr>
          <a:xfrm>
            <a:off x="838200" y="2952307"/>
            <a:ext cx="10515600" cy="701491"/>
          </a:xfrm>
        </p:spPr>
        <p:txBody>
          <a:bodyPr/>
          <a:lstStyle/>
          <a:p>
            <a:r>
              <a:rPr lang="en-US" dirty="0">
                <a:solidFill>
                  <a:srgbClr val="0F1E64"/>
                </a:solidFill>
              </a:rPr>
              <a:t>Thank </a:t>
            </a:r>
            <a:r>
              <a:rPr lang="en-US" dirty="0" smtClean="0">
                <a:solidFill>
                  <a:srgbClr val="0F1E64"/>
                </a:solidFill>
              </a:rPr>
              <a:t>you</a:t>
            </a:r>
            <a:br>
              <a:rPr lang="en-US" dirty="0" smtClean="0">
                <a:solidFill>
                  <a:srgbClr val="0F1E64"/>
                </a:solidFill>
              </a:rPr>
            </a:br>
            <a:r>
              <a:rPr lang="en-US" dirty="0" smtClean="0">
                <a:solidFill>
                  <a:srgbClr val="0F1E64"/>
                </a:solidFill>
              </a:rPr>
              <a:t>for listening</a:t>
            </a:r>
            <a:r>
              <a:rPr lang="en-US" dirty="0" smtClean="0">
                <a:solidFill>
                  <a:srgbClr val="FFD200"/>
                </a:solidFill>
              </a:rPr>
              <a:t>.</a:t>
            </a:r>
            <a:endParaRPr lang="en-US" dirty="0"/>
          </a:p>
        </p:txBody>
      </p:sp>
      <p:sp>
        <p:nvSpPr>
          <p:cNvPr id="3" name="Footer Placeholder 2">
            <a:extLst>
              <a:ext uri="{FF2B5EF4-FFF2-40B4-BE49-F238E27FC236}">
                <a16:creationId xmlns="" xmlns:a16="http://schemas.microsoft.com/office/drawing/2014/main" id="{6D7424FC-ACEE-A146-97D9-40BC96C63EC7}"/>
              </a:ext>
            </a:extLst>
          </p:cNvPr>
          <p:cNvSpPr>
            <a:spLocks noGrp="1"/>
          </p:cNvSpPr>
          <p:nvPr>
            <p:ph type="ftr" sz="quarter" idx="10"/>
          </p:nvPr>
        </p:nvSpPr>
        <p:spPr/>
        <p:txBody>
          <a:bodyPr/>
          <a:lstStyle/>
          <a:p>
            <a:r>
              <a:rPr lang="en-AU" smtClean="0"/>
              <a:t>|   KNOW Workplace Cancer Managers and OHS Officers Toolbox Talk Silica</a:t>
            </a:r>
            <a:endParaRPr lang="en-US" dirty="0"/>
          </a:p>
        </p:txBody>
      </p:sp>
      <p:sp>
        <p:nvSpPr>
          <p:cNvPr id="4" name="Subtitle 2">
            <a:extLst>
              <a:ext uri="{FF2B5EF4-FFF2-40B4-BE49-F238E27FC236}">
                <a16:creationId xmlns="" xmlns:a16="http://schemas.microsoft.com/office/drawing/2014/main" id="{F51AF5DA-073C-1847-8F44-F645640AACFA}"/>
              </a:ext>
            </a:extLst>
          </p:cNvPr>
          <p:cNvSpPr txBox="1">
            <a:spLocks/>
          </p:cNvSpPr>
          <p:nvPr/>
        </p:nvSpPr>
        <p:spPr>
          <a:xfrm>
            <a:off x="2428875" y="4837103"/>
            <a:ext cx="7343775" cy="9450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b="1" dirty="0" smtClean="0">
                <a:solidFill>
                  <a:srgbClr val="0F1E64"/>
                </a:solidFill>
                <a:latin typeface="Arial" panose="020B0604020202020204" pitchFamily="34" charset="0"/>
                <a:cs typeface="Arial" panose="020B0604020202020204" pitchFamily="34" charset="0"/>
              </a:rPr>
              <a:t>cancer.org.au/</a:t>
            </a:r>
            <a:r>
              <a:rPr lang="en-US" sz="2000" b="1" dirty="0" err="1" smtClean="0">
                <a:solidFill>
                  <a:srgbClr val="0F1E64"/>
                </a:solidFill>
                <a:latin typeface="Arial" panose="020B0604020202020204" pitchFamily="34" charset="0"/>
                <a:cs typeface="Arial" panose="020B0604020202020204" pitchFamily="34" charset="0"/>
              </a:rPr>
              <a:t>workplacecancer</a:t>
            </a:r>
            <a:endParaRPr lang="en-US" sz="2000" b="1" dirty="0" smtClean="0">
              <a:solidFill>
                <a:srgbClr val="0F1E64"/>
              </a:solidFill>
              <a:latin typeface="Arial" panose="020B0604020202020204" pitchFamily="34" charset="0"/>
              <a:cs typeface="Arial" panose="020B0604020202020204" pitchFamily="34" charset="0"/>
            </a:endParaRPr>
          </a:p>
          <a:p>
            <a:pPr marL="0" indent="0" algn="ctr">
              <a:buNone/>
            </a:pPr>
            <a:r>
              <a:rPr lang="en-US" sz="2000" dirty="0" smtClean="0">
                <a:solidFill>
                  <a:srgbClr val="0F1E64"/>
                </a:solidFill>
                <a:latin typeface="Arial" panose="020B0604020202020204" pitchFamily="34" charset="0"/>
                <a:cs typeface="Arial" panose="020B0604020202020204" pitchFamily="34" charset="0"/>
              </a:rPr>
              <a:t>For information and support call us on 13 11 20</a:t>
            </a:r>
            <a:endParaRPr lang="en-US" sz="2000" dirty="0">
              <a:solidFill>
                <a:srgbClr val="0F1E6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7820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a:xfrm>
            <a:off x="839525" y="6356352"/>
            <a:ext cx="7006617" cy="229980"/>
          </a:xfrm>
        </p:spPr>
        <p:txBody>
          <a:bodyPr/>
          <a:lstStyle/>
          <a:p>
            <a:r>
              <a:rPr lang="en-AU" smtClean="0"/>
              <a:t>|   KNOW Workplace Cancer Managers and OHS Officers Toolbox Talk Silica</a:t>
            </a:r>
            <a:endParaRPr lang="en-US" dirty="0"/>
          </a:p>
        </p:txBody>
      </p:sp>
      <p:sp>
        <p:nvSpPr>
          <p:cNvPr id="3" name="Slide Number Placeholder 2"/>
          <p:cNvSpPr>
            <a:spLocks noGrp="1"/>
          </p:cNvSpPr>
          <p:nvPr>
            <p:ph type="sldNum" sz="quarter" idx="11"/>
          </p:nvPr>
        </p:nvSpPr>
        <p:spPr/>
        <p:txBody>
          <a:bodyPr/>
          <a:lstStyle/>
          <a:p>
            <a:fld id="{01F466CC-9F01-C94B-99B1-8E98A3D6F94C}" type="slidenum">
              <a:rPr lang="en-US" smtClean="0"/>
              <a:pPr/>
              <a:t>2</a:t>
            </a:fld>
            <a:endParaRPr lang="en-US" dirty="0"/>
          </a:p>
        </p:txBody>
      </p:sp>
      <p:sp>
        <p:nvSpPr>
          <p:cNvPr id="4" name="Title 3"/>
          <p:cNvSpPr>
            <a:spLocks noGrp="1"/>
          </p:cNvSpPr>
          <p:nvPr>
            <p:ph type="title"/>
          </p:nvPr>
        </p:nvSpPr>
        <p:spPr/>
        <p:txBody>
          <a:bodyPr/>
          <a:lstStyle/>
          <a:p>
            <a:r>
              <a:rPr lang="en-AU" dirty="0" smtClean="0"/>
              <a:t>Silica Dust: The Risks</a:t>
            </a:r>
            <a:endParaRPr lang="en-AU" dirty="0"/>
          </a:p>
        </p:txBody>
      </p:sp>
      <p:sp>
        <p:nvSpPr>
          <p:cNvPr id="5" name="Text Placeholder 4"/>
          <p:cNvSpPr>
            <a:spLocks noGrp="1"/>
          </p:cNvSpPr>
          <p:nvPr>
            <p:ph type="body" idx="1"/>
          </p:nvPr>
        </p:nvSpPr>
        <p:spPr>
          <a:xfrm>
            <a:off x="839788" y="2708325"/>
            <a:ext cx="9132887" cy="381001"/>
          </a:xfrm>
        </p:spPr>
        <p:txBody>
          <a:bodyPr/>
          <a:lstStyle/>
          <a:p>
            <a:r>
              <a:rPr lang="en-AU" sz="3600" dirty="0" smtClean="0">
                <a:solidFill>
                  <a:srgbClr val="009BDC"/>
                </a:solidFill>
              </a:rPr>
              <a:t>Introducing the risks from silica dust – </a:t>
            </a:r>
            <a:br>
              <a:rPr lang="en-AU" sz="3600" dirty="0" smtClean="0">
                <a:solidFill>
                  <a:srgbClr val="009BDC"/>
                </a:solidFill>
              </a:rPr>
            </a:br>
            <a:r>
              <a:rPr lang="en-AU" sz="3600" dirty="0" smtClean="0">
                <a:solidFill>
                  <a:srgbClr val="009BDC"/>
                </a:solidFill>
              </a:rPr>
              <a:t>a briefing for managers</a:t>
            </a:r>
            <a:endParaRPr lang="en-AU" sz="3600" dirty="0">
              <a:solidFill>
                <a:srgbClr val="009BDC"/>
              </a:solidFill>
            </a:endParaRPr>
          </a:p>
        </p:txBody>
      </p:sp>
    </p:spTree>
    <p:extLst>
      <p:ext uri="{BB962C8B-B14F-4D97-AF65-F5344CB8AC3E}">
        <p14:creationId xmlns:p14="http://schemas.microsoft.com/office/powerpoint/2010/main" val="3391020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5" y="6356352"/>
            <a:ext cx="6755893"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3</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a:xfrm>
            <a:off x="838200" y="2436813"/>
            <a:ext cx="10515600" cy="1325563"/>
          </a:xfrm>
        </p:spPr>
        <p:txBody>
          <a:bodyPr/>
          <a:lstStyle/>
          <a:p>
            <a:r>
              <a:rPr lang="en-US" dirty="0"/>
              <a:t>S</a:t>
            </a:r>
            <a:r>
              <a:rPr lang="en-US" dirty="0" smtClean="0"/>
              <a:t>ilica dust can give you </a:t>
            </a:r>
            <a:r>
              <a:rPr lang="en-US" dirty="0" smtClean="0">
                <a:solidFill>
                  <a:srgbClr val="FFD200"/>
                </a:solidFill>
              </a:rPr>
              <a:t>cancer.</a:t>
            </a:r>
            <a:endParaRPr lang="en-US" dirty="0"/>
          </a:p>
        </p:txBody>
      </p:sp>
    </p:spTree>
    <p:extLst>
      <p:ext uri="{BB962C8B-B14F-4D97-AF65-F5344CB8AC3E}">
        <p14:creationId xmlns:p14="http://schemas.microsoft.com/office/powerpoint/2010/main" val="1839745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6" y="6356352"/>
            <a:ext cx="7021364"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4</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p:txBody>
          <a:bodyPr/>
          <a:lstStyle/>
          <a:p>
            <a:r>
              <a:rPr lang="en-US" dirty="0" smtClean="0"/>
              <a:t>Setting the scene</a:t>
            </a:r>
            <a:r>
              <a:rPr lang="en-US" dirty="0" smtClean="0">
                <a:solidFill>
                  <a:srgbClr val="FFD200"/>
                </a:solidFill>
              </a:rPr>
              <a:t>.</a:t>
            </a:r>
            <a:endParaRPr lang="en-US" dirty="0">
              <a:solidFill>
                <a:srgbClr val="FFD200"/>
              </a:solidFill>
            </a:endParaRPr>
          </a:p>
        </p:txBody>
      </p:sp>
      <p:sp>
        <p:nvSpPr>
          <p:cNvPr id="5" name="Text Placeholder 4"/>
          <p:cNvSpPr>
            <a:spLocks noGrp="1"/>
          </p:cNvSpPr>
          <p:nvPr>
            <p:ph type="body" idx="1"/>
          </p:nvPr>
        </p:nvSpPr>
        <p:spPr>
          <a:xfrm>
            <a:off x="839788" y="1690687"/>
            <a:ext cx="10404475" cy="4052888"/>
          </a:xfrm>
        </p:spPr>
        <p:txBody>
          <a:bodyPr anchor="t" anchorCtr="0"/>
          <a:lstStyle/>
          <a:p>
            <a:pPr marL="342900" indent="-342900">
              <a:buFont typeface="Arial" panose="020B0604020202020204" pitchFamily="34" charset="0"/>
              <a:buChar char="•"/>
            </a:pPr>
            <a:r>
              <a:rPr lang="en-US" dirty="0" smtClean="0"/>
              <a:t>Silica is a natural mineral that makes up a large part of materials like sandstone and granite</a:t>
            </a:r>
          </a:p>
          <a:p>
            <a:pPr marL="342900" indent="-342900">
              <a:buFont typeface="Arial" panose="020B0604020202020204" pitchFamily="34" charset="0"/>
              <a:buChar char="•"/>
            </a:pPr>
            <a:r>
              <a:rPr lang="en-US" dirty="0" smtClean="0"/>
              <a:t>Engineered or artificial stone benchtops contain up to 95% silica</a:t>
            </a:r>
          </a:p>
          <a:p>
            <a:pPr marL="342900" indent="-342900">
              <a:buFont typeface="Arial" panose="020B0604020202020204" pitchFamily="34" charset="0"/>
              <a:buChar char="•"/>
            </a:pPr>
            <a:r>
              <a:rPr lang="en-US" dirty="0" smtClean="0"/>
              <a:t>It’s also found in many common products such as concrete and bricks</a:t>
            </a:r>
          </a:p>
          <a:p>
            <a:pPr marL="342900" indent="-342900">
              <a:buFont typeface="Arial" panose="020B0604020202020204" pitchFamily="34" charset="0"/>
              <a:buChar char="•"/>
            </a:pPr>
            <a:r>
              <a:rPr lang="en-US" dirty="0" smtClean="0"/>
              <a:t>Silica dust is created when silica is broken down and released into the air when people carry out tasks such as cutting, drilling or grinding</a:t>
            </a:r>
          </a:p>
          <a:p>
            <a:pPr marL="342900" indent="-342900">
              <a:buFont typeface="Arial" panose="020B0604020202020204" pitchFamily="34" charset="0"/>
              <a:buChar char="•"/>
            </a:pPr>
            <a:r>
              <a:rPr lang="en-US" dirty="0" smtClean="0"/>
              <a:t>Breathing in silica dust can damage people’s lungs and can lead to serious diseases, including lung cancer and silicosis</a:t>
            </a:r>
            <a:endParaRPr lang="en-US" dirty="0"/>
          </a:p>
        </p:txBody>
      </p:sp>
    </p:spTree>
    <p:extLst>
      <p:ext uri="{BB962C8B-B14F-4D97-AF65-F5344CB8AC3E}">
        <p14:creationId xmlns:p14="http://schemas.microsoft.com/office/powerpoint/2010/main" val="1891991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6" y="6356352"/>
            <a:ext cx="7404822"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5</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p:txBody>
          <a:bodyPr/>
          <a:lstStyle/>
          <a:p>
            <a:r>
              <a:rPr lang="en-US" dirty="0" smtClean="0"/>
              <a:t>Why is this our problem?</a:t>
            </a:r>
            <a:endParaRPr lang="en-US" dirty="0"/>
          </a:p>
        </p:txBody>
      </p:sp>
      <p:sp>
        <p:nvSpPr>
          <p:cNvPr id="5" name="Text Placeholder 4"/>
          <p:cNvSpPr>
            <a:spLocks noGrp="1"/>
          </p:cNvSpPr>
          <p:nvPr>
            <p:ph type="body" idx="1"/>
          </p:nvPr>
        </p:nvSpPr>
        <p:spPr>
          <a:xfrm>
            <a:off x="839788" y="1690687"/>
            <a:ext cx="10404475" cy="4052888"/>
          </a:xfrm>
        </p:spPr>
        <p:txBody>
          <a:bodyPr anchor="t" anchorCtr="0"/>
          <a:lstStyle/>
          <a:p>
            <a:pPr marL="342900" indent="-342900">
              <a:buFont typeface="Arial" panose="020B0604020202020204" pitchFamily="34" charset="0"/>
              <a:buChar char="•"/>
            </a:pPr>
            <a:r>
              <a:rPr lang="en-US" dirty="0" smtClean="0"/>
              <a:t>We need to consider our workers and their exposure to silica dust</a:t>
            </a:r>
          </a:p>
          <a:p>
            <a:pPr marL="342900" indent="-342900">
              <a:buFont typeface="Arial" panose="020B0604020202020204" pitchFamily="34" charset="0"/>
              <a:buChar char="•"/>
            </a:pPr>
            <a:r>
              <a:rPr lang="en-US" dirty="0" smtClean="0"/>
              <a:t>As a responsible business, we want to make sure that people don’t get </a:t>
            </a:r>
            <a:br>
              <a:rPr lang="en-US" dirty="0" smtClean="0"/>
            </a:br>
            <a:r>
              <a:rPr lang="en-US" dirty="0" smtClean="0"/>
              <a:t>harmed at work</a:t>
            </a:r>
          </a:p>
          <a:p>
            <a:pPr marL="342900" indent="-342900">
              <a:buFont typeface="Arial" panose="020B0604020202020204" pitchFamily="34" charset="0"/>
              <a:buChar char="•"/>
            </a:pPr>
            <a:r>
              <a:rPr lang="en-US" dirty="0" smtClean="0"/>
              <a:t>In Australia, there is a legal duty to check the level of risk from silica </a:t>
            </a:r>
            <a:br>
              <a:rPr lang="en-US" dirty="0" smtClean="0"/>
            </a:br>
            <a:r>
              <a:rPr lang="en-US" dirty="0" smtClean="0"/>
              <a:t>dust exposure</a:t>
            </a:r>
          </a:p>
          <a:p>
            <a:pPr marL="342900" indent="-342900">
              <a:buFont typeface="Arial" panose="020B0604020202020204" pitchFamily="34" charset="0"/>
              <a:buChar char="•"/>
            </a:pPr>
            <a:r>
              <a:rPr lang="en-US" dirty="0" smtClean="0"/>
              <a:t>By law, employers are required to ensure the health and safety of their workers at their workplace and have the duty to control the risks associated with work</a:t>
            </a:r>
          </a:p>
          <a:p>
            <a:pPr marL="342900" indent="-342900">
              <a:buFont typeface="Arial" panose="020B0604020202020204" pitchFamily="34" charset="0"/>
              <a:buChar char="•"/>
            </a:pPr>
            <a:r>
              <a:rPr lang="en-US" dirty="0" smtClean="0"/>
              <a:t>… Are our competitors or suppliers doing this better than us?</a:t>
            </a:r>
            <a:endParaRPr lang="en-US" dirty="0"/>
          </a:p>
        </p:txBody>
      </p:sp>
    </p:spTree>
    <p:extLst>
      <p:ext uri="{BB962C8B-B14F-4D97-AF65-F5344CB8AC3E}">
        <p14:creationId xmlns:p14="http://schemas.microsoft.com/office/powerpoint/2010/main" val="1002810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5" y="6356352"/>
            <a:ext cx="6755893"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6</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a:xfrm>
            <a:off x="838200" y="2436813"/>
            <a:ext cx="10515600" cy="1325563"/>
          </a:xfrm>
        </p:spPr>
        <p:txBody>
          <a:bodyPr/>
          <a:lstStyle/>
          <a:p>
            <a:r>
              <a:rPr lang="en-US" dirty="0" smtClean="0"/>
              <a:t>In Australia </a:t>
            </a:r>
            <a:r>
              <a:rPr lang="en-US" dirty="0" smtClean="0">
                <a:solidFill>
                  <a:srgbClr val="FFD200"/>
                </a:solidFill>
              </a:rPr>
              <a:t>600,000 workers </a:t>
            </a:r>
            <a:r>
              <a:rPr lang="en-US" dirty="0" smtClean="0"/>
              <a:t>exposed to silica dust at work each year</a:t>
            </a:r>
            <a:endParaRPr lang="en-US" dirty="0"/>
          </a:p>
        </p:txBody>
      </p:sp>
    </p:spTree>
    <p:extLst>
      <p:ext uri="{BB962C8B-B14F-4D97-AF65-F5344CB8AC3E}">
        <p14:creationId xmlns:p14="http://schemas.microsoft.com/office/powerpoint/2010/main" val="384227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5" y="6356352"/>
            <a:ext cx="6755893"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7</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a:xfrm>
            <a:off x="838200" y="2436813"/>
            <a:ext cx="10515600" cy="1325563"/>
          </a:xfrm>
        </p:spPr>
        <p:txBody>
          <a:bodyPr/>
          <a:lstStyle/>
          <a:p>
            <a:r>
              <a:rPr lang="en-US" dirty="0" smtClean="0"/>
              <a:t>An estimated 5758 of these workers will develop lung cancer over the course of their life</a:t>
            </a:r>
            <a:endParaRPr lang="en-US" dirty="0"/>
          </a:p>
        </p:txBody>
      </p:sp>
    </p:spTree>
    <p:extLst>
      <p:ext uri="{BB962C8B-B14F-4D97-AF65-F5344CB8AC3E}">
        <p14:creationId xmlns:p14="http://schemas.microsoft.com/office/powerpoint/2010/main" val="2838168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6" y="6356352"/>
            <a:ext cx="7095106"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8</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p:txBody>
          <a:bodyPr/>
          <a:lstStyle/>
          <a:p>
            <a:r>
              <a:rPr lang="en-US" dirty="0" smtClean="0"/>
              <a:t>Recommended exposure limit</a:t>
            </a:r>
            <a:endParaRPr lang="en-US" dirty="0"/>
          </a:p>
        </p:txBody>
      </p:sp>
      <p:sp>
        <p:nvSpPr>
          <p:cNvPr id="5" name="Text Placeholder 4"/>
          <p:cNvSpPr>
            <a:spLocks noGrp="1"/>
          </p:cNvSpPr>
          <p:nvPr>
            <p:ph type="body" idx="1"/>
          </p:nvPr>
        </p:nvSpPr>
        <p:spPr>
          <a:xfrm>
            <a:off x="839788" y="1690687"/>
            <a:ext cx="10404475" cy="4052888"/>
          </a:xfrm>
        </p:spPr>
        <p:txBody>
          <a:bodyPr anchor="t" anchorCtr="0"/>
          <a:lstStyle/>
          <a:p>
            <a:pPr marL="342900" indent="-342900">
              <a:buFont typeface="Arial" panose="020B0604020202020204" pitchFamily="34" charset="0"/>
              <a:buChar char="•"/>
            </a:pPr>
            <a:r>
              <a:rPr lang="en-US" dirty="0" smtClean="0"/>
              <a:t>The mandatory limit for silica dust exposure in Australia is currently 0.1mg/m3 over an eight-hour day</a:t>
            </a:r>
          </a:p>
          <a:p>
            <a:pPr marL="342900" indent="-342900">
              <a:buFont typeface="Arial" panose="020B0604020202020204" pitchFamily="34" charset="0"/>
              <a:buChar char="•"/>
            </a:pPr>
            <a:r>
              <a:rPr lang="en-US" dirty="0" smtClean="0"/>
              <a:t>This is currently under review by Safe Work Australia and it has been proposed </a:t>
            </a:r>
            <a:br>
              <a:rPr lang="en-US" dirty="0" smtClean="0"/>
            </a:br>
            <a:r>
              <a:rPr lang="en-US" dirty="0" smtClean="0"/>
              <a:t>to reduce this to 0.05mg/m3</a:t>
            </a:r>
          </a:p>
          <a:p>
            <a:pPr marL="342900" indent="-342900">
              <a:buFont typeface="Arial" panose="020B0604020202020204" pitchFamily="34" charset="0"/>
              <a:buChar char="•"/>
            </a:pPr>
            <a:r>
              <a:rPr lang="en-US" dirty="0" smtClean="0"/>
              <a:t>There is currently no evidence to suggest there is a safe level of silica dust exposure</a:t>
            </a:r>
            <a:endParaRPr lang="en-US" dirty="0"/>
          </a:p>
        </p:txBody>
      </p:sp>
    </p:spTree>
    <p:extLst>
      <p:ext uri="{BB962C8B-B14F-4D97-AF65-F5344CB8AC3E}">
        <p14:creationId xmlns:p14="http://schemas.microsoft.com/office/powerpoint/2010/main" val="2251381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 xmlns:a16="http://schemas.microsoft.com/office/drawing/2014/main" id="{F4F97239-7DF8-204E-BFEB-6D5484BF8F84}"/>
              </a:ext>
            </a:extLst>
          </p:cNvPr>
          <p:cNvSpPr>
            <a:spLocks noGrp="1"/>
          </p:cNvSpPr>
          <p:nvPr>
            <p:ph type="ftr" sz="quarter" idx="10"/>
          </p:nvPr>
        </p:nvSpPr>
        <p:spPr>
          <a:xfrm>
            <a:off x="839526" y="6356352"/>
            <a:ext cx="7124603" cy="229980"/>
          </a:xfrm>
        </p:spPr>
        <p:txBody>
          <a:bodyPr/>
          <a:lstStyle/>
          <a:p>
            <a:r>
              <a:rPr lang="en-AU" smtClean="0"/>
              <a:t>|   KNOW Workplace Cancer Managers and OHS Officers Toolbox Talk Silica</a:t>
            </a:r>
            <a:endParaRPr lang="en-US" dirty="0"/>
          </a:p>
        </p:txBody>
      </p:sp>
      <p:sp>
        <p:nvSpPr>
          <p:cNvPr id="3" name="Slide Number Placeholder 2">
            <a:extLst>
              <a:ext uri="{FF2B5EF4-FFF2-40B4-BE49-F238E27FC236}">
                <a16:creationId xmlns="" xmlns:a16="http://schemas.microsoft.com/office/drawing/2014/main" id="{89B52B8F-88E9-284D-B01C-59191297A6FC}"/>
              </a:ext>
            </a:extLst>
          </p:cNvPr>
          <p:cNvSpPr>
            <a:spLocks noGrp="1"/>
          </p:cNvSpPr>
          <p:nvPr>
            <p:ph type="sldNum" sz="quarter" idx="11"/>
          </p:nvPr>
        </p:nvSpPr>
        <p:spPr/>
        <p:txBody>
          <a:bodyPr/>
          <a:lstStyle/>
          <a:p>
            <a:fld id="{01F466CC-9F01-C94B-99B1-8E98A3D6F94C}" type="slidenum">
              <a:rPr lang="en-US" smtClean="0"/>
              <a:pPr/>
              <a:t>9</a:t>
            </a:fld>
            <a:endParaRPr lang="en-US" dirty="0"/>
          </a:p>
        </p:txBody>
      </p:sp>
      <p:sp>
        <p:nvSpPr>
          <p:cNvPr id="4" name="Title 3">
            <a:extLst>
              <a:ext uri="{FF2B5EF4-FFF2-40B4-BE49-F238E27FC236}">
                <a16:creationId xmlns="" xmlns:a16="http://schemas.microsoft.com/office/drawing/2014/main" id="{36BA9130-58F0-124C-9874-AB27AFC0B7BF}"/>
              </a:ext>
            </a:extLst>
          </p:cNvPr>
          <p:cNvSpPr>
            <a:spLocks noGrp="1"/>
          </p:cNvSpPr>
          <p:nvPr>
            <p:ph type="title"/>
          </p:nvPr>
        </p:nvSpPr>
        <p:spPr/>
        <p:txBody>
          <a:bodyPr/>
          <a:lstStyle/>
          <a:p>
            <a:r>
              <a:rPr lang="en-US" dirty="0" smtClean="0"/>
              <a:t>What’s our first step?</a:t>
            </a:r>
            <a:endParaRPr lang="en-US" dirty="0"/>
          </a:p>
        </p:txBody>
      </p:sp>
      <p:sp>
        <p:nvSpPr>
          <p:cNvPr id="5" name="Text Placeholder 4"/>
          <p:cNvSpPr>
            <a:spLocks noGrp="1"/>
          </p:cNvSpPr>
          <p:nvPr>
            <p:ph type="body" idx="1"/>
          </p:nvPr>
        </p:nvSpPr>
        <p:spPr>
          <a:xfrm>
            <a:off x="839788" y="1690687"/>
            <a:ext cx="10404475" cy="4052888"/>
          </a:xfrm>
        </p:spPr>
        <p:txBody>
          <a:bodyPr anchor="t" anchorCtr="0"/>
          <a:lstStyle/>
          <a:p>
            <a:r>
              <a:rPr lang="en-US" dirty="0" smtClean="0"/>
              <a:t>Check if:</a:t>
            </a:r>
          </a:p>
          <a:p>
            <a:pPr marL="342900" indent="-342900">
              <a:buFont typeface="Arial" panose="020B0604020202020204" pitchFamily="34" charset="0"/>
              <a:buChar char="•"/>
            </a:pPr>
            <a:r>
              <a:rPr lang="en-US" dirty="0" smtClean="0"/>
              <a:t>Employees are working with materials containing silica</a:t>
            </a:r>
          </a:p>
          <a:p>
            <a:pPr marL="342900" indent="-342900">
              <a:buFont typeface="Arial" panose="020B0604020202020204" pitchFamily="34" charset="0"/>
              <a:buChar char="•"/>
            </a:pPr>
            <a:r>
              <a:rPr lang="en-US" dirty="0" smtClean="0"/>
              <a:t>Silica dust levels in your workplace has potential to exceed the exposure limit </a:t>
            </a:r>
            <a:br>
              <a:rPr lang="en-US" dirty="0" smtClean="0"/>
            </a:br>
            <a:r>
              <a:rPr lang="en-US" b="0" i="1" dirty="0" smtClean="0"/>
              <a:t>(an occupational hygienist can assist with this)</a:t>
            </a:r>
          </a:p>
          <a:p>
            <a:pPr marL="342900" indent="-342900">
              <a:buFont typeface="Arial" panose="020B0604020202020204" pitchFamily="34" charset="0"/>
              <a:buChar char="•"/>
            </a:pPr>
            <a:r>
              <a:rPr lang="en-US" dirty="0" smtClean="0"/>
              <a:t>Recommended control measures are in place to reduce exposure</a:t>
            </a:r>
            <a:endParaRPr lang="en-US" dirty="0"/>
          </a:p>
        </p:txBody>
      </p:sp>
    </p:spTree>
    <p:extLst>
      <p:ext uri="{BB962C8B-B14F-4D97-AF65-F5344CB8AC3E}">
        <p14:creationId xmlns:p14="http://schemas.microsoft.com/office/powerpoint/2010/main" val="3380478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CCWA Document" ma:contentTypeID="0x010100CFE237BD414C42468FC7A825EA0312FD00DA8B2F7B5E9632499DCDAF24744E277D" ma:contentTypeVersion="5" ma:contentTypeDescription="CCWA Document" ma:contentTypeScope="" ma:versionID="2f57659b7cb3f49212afef967a0b2d2f">
  <xsd:schema xmlns:xsd="http://www.w3.org/2001/XMLSchema" xmlns:xs="http://www.w3.org/2001/XMLSchema" xmlns:p="http://schemas.microsoft.com/office/2006/metadata/properties" xmlns:ns2="55446260-1bee-44af-a6c5-690121de4340" xmlns:ns3="38fcf9f6-8985-484a-b9a1-860e6f5188aa" xmlns:ns4="c59b2451-39d6-46a2-a6b6-e9ca65cd454d" targetNamespace="http://schemas.microsoft.com/office/2006/metadata/properties" ma:root="true" ma:fieldsID="93be0109fb357e76b545d4cb165d7421" ns2:_="" ns3:_="" ns4:_="">
    <xsd:import namespace="55446260-1bee-44af-a6c5-690121de4340"/>
    <xsd:import namespace="38fcf9f6-8985-484a-b9a1-860e6f5188aa"/>
    <xsd:import namespace="c59b2451-39d6-46a2-a6b6-e9ca65cd454d"/>
    <xsd:element name="properties">
      <xsd:complexType>
        <xsd:sequence>
          <xsd:element name="documentManagement">
            <xsd:complexType>
              <xsd:all>
                <xsd:element ref="ns2:b2265a6d3bd74edcb4b6e154f16dfbb9" minOccurs="0"/>
                <xsd:element ref="ns3:TaxCatchAll" minOccurs="0"/>
                <xsd:element ref="ns3:TaxCatchAllLabel" minOccurs="0"/>
                <xsd:element ref="ns2:j74a86bb87bb41c18dfce5ca2b8faae9" minOccurs="0"/>
                <xsd:element ref="ns4:lb60eb7f6cfe401aaeba6f5837d9972a" minOccurs="0"/>
                <xsd:element ref="ns4:ReviewedDat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446260-1bee-44af-a6c5-690121de4340" elementFormDefault="qualified">
    <xsd:import namespace="http://schemas.microsoft.com/office/2006/documentManagement/types"/>
    <xsd:import namespace="http://schemas.microsoft.com/office/infopath/2007/PartnerControls"/>
    <xsd:element name="b2265a6d3bd74edcb4b6e154f16dfbb9" ma:index="8" ma:taxonomy="true" ma:internalName="b2265a6d3bd74edcb4b6e154f16dfbb9" ma:taxonomyFieldName="DocumentType" ma:displayName="Type" ma:default="" ma:fieldId="{b2265a6d-3bd7-4edc-b4b6-e154f16dfbb9}" ma:sspId="a306db4e-d814-46c9-be8f-97f4d106e559" ma:termSetId="f8ef7b52-848a-4cbc-9373-2279db599b24" ma:anchorId="00000000-0000-0000-0000-000000000000" ma:open="false" ma:isKeyword="false">
      <xsd:complexType>
        <xsd:sequence>
          <xsd:element ref="pc:Terms" minOccurs="0" maxOccurs="1"/>
        </xsd:sequence>
      </xsd:complexType>
    </xsd:element>
    <xsd:element name="j74a86bb87bb41c18dfce5ca2b8faae9" ma:index="12" ma:taxonomy="true" ma:internalName="j74a86bb87bb41c18dfce5ca2b8faae9" ma:taxonomyFieldName="BusinessArea" ma:displayName="Business Area" ma:default="" ma:fieldId="{374a86bb-87bb-41c1-8dfc-e5ca2b8faae9}" ma:sspId="a306db4e-d814-46c9-be8f-97f4d106e559" ma:termSetId="678b5d7e-7d7f-4eb9-8e81-8d41a4791ae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fcf9f6-8985-484a-b9a1-860e6f5188aa" elementFormDefault="qualified">
    <xsd:import namespace="http://schemas.microsoft.com/office/2006/documentManagement/types"/>
    <xsd:import namespace="http://schemas.microsoft.com/office/infopath/2007/PartnerControls"/>
    <xsd:element name="TaxCatchAll" ma:index="9" nillable="true" ma:displayName="Taxonomy Catch All Column" ma:hidden="true" ma:list="{a62236a2-59f8-4715-b584-69d6af729dad}" ma:internalName="TaxCatchAll" ma:showField="CatchAllData" ma:web="38fcf9f6-8985-484a-b9a1-860e6f5188aa">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a62236a2-59f8-4715-b584-69d6af729dad}" ma:internalName="TaxCatchAllLabel" ma:readOnly="true" ma:showField="CatchAllDataLabel" ma:web="38fcf9f6-8985-484a-b9a1-860e6f5188a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9b2451-39d6-46a2-a6b6-e9ca65cd454d" elementFormDefault="qualified">
    <xsd:import namespace="http://schemas.microsoft.com/office/2006/documentManagement/types"/>
    <xsd:import namespace="http://schemas.microsoft.com/office/infopath/2007/PartnerControls"/>
    <xsd:element name="lb60eb7f6cfe401aaeba6f5837d9972a" ma:index="14" ma:taxonomy="true" ma:internalName="lb60eb7f6cfe401aaeba6f5837d9972a" ma:taxonomyFieldName="ServiceArea" ma:displayName="Service Area" ma:default="" ma:fieldId="{5b60eb7f-6cfe-401a-aeba-6f5837d9972a}" ma:sspId="a306db4e-d814-46c9-be8f-97f4d106e559" ma:termSetId="8a2b30a5-5fed-4f23-950a-fdb37aeabc7c" ma:anchorId="00000000-0000-0000-0000-000000000000" ma:open="false" ma:isKeyword="false">
      <xsd:complexType>
        <xsd:sequence>
          <xsd:element ref="pc:Terms" minOccurs="0" maxOccurs="1"/>
        </xsd:sequence>
      </xsd:complexType>
    </xsd:element>
    <xsd:element name="ReviewedDate" ma:index="16" ma:displayName="Review Date" ma:format="DateOnly" ma:internalName="ReviewedDate"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2265a6d3bd74edcb4b6e154f16dfbb9 xmlns="55446260-1bee-44af-a6c5-690121de4340">
      <Terms xmlns="http://schemas.microsoft.com/office/infopath/2007/PartnerControls">
        <TermInfo xmlns="http://schemas.microsoft.com/office/infopath/2007/PartnerControls">
          <TermName xmlns="http://schemas.microsoft.com/office/infopath/2007/PartnerControls">Article</TermName>
          <TermId xmlns="http://schemas.microsoft.com/office/infopath/2007/PartnerControls">49d82859-3ba5-4ba2-b4f2-68302759ad30</TermId>
        </TermInfo>
      </Terms>
    </b2265a6d3bd74edcb4b6e154f16dfbb9>
    <ReviewedDate xmlns="c59b2451-39d6-46a2-a6b6-e9ca65cd454d">2019-02-01T16:00:00+00:00</ReviewedDate>
    <TaxCatchAll xmlns="38fcf9f6-8985-484a-b9a1-860e6f5188aa">
      <Value>61</Value>
      <Value>60</Value>
      <Value>66</Value>
    </TaxCatchAll>
    <j74a86bb87bb41c18dfce5ca2b8faae9 xmlns="55446260-1bee-44af-a6c5-690121de4340">
      <Terms xmlns="http://schemas.microsoft.com/office/infopath/2007/PartnerControls">
        <TermInfo xmlns="http://schemas.microsoft.com/office/infopath/2007/PartnerControls">
          <TermName xmlns="http://schemas.microsoft.com/office/infopath/2007/PartnerControls">Business Development</TermName>
          <TermId xmlns="http://schemas.microsoft.com/office/infopath/2007/PartnerControls">a401f787-d52e-4922-a9e6-6476051ec04f</TermId>
        </TermInfo>
      </Terms>
    </j74a86bb87bb41c18dfce5ca2b8faae9>
    <lb60eb7f6cfe401aaeba6f5837d9972a xmlns="c59b2451-39d6-46a2-a6b6-e9ca65cd454d">
      <Terms xmlns="http://schemas.microsoft.com/office/infopath/2007/PartnerControls">
        <TermInfo xmlns="http://schemas.microsoft.com/office/infopath/2007/PartnerControls">
          <TermName xmlns="http://schemas.microsoft.com/office/infopath/2007/PartnerControls">Marketing ＆ Communication</TermName>
          <TermId xmlns="http://schemas.microsoft.com/office/infopath/2007/PartnerControls">5fbbde82-a53e-4f07-bd25-0288f5eb3fd8</TermId>
        </TermInfo>
      </Terms>
    </lb60eb7f6cfe401aaeba6f5837d9972a>
  </documentManagement>
</p:properties>
</file>

<file path=customXml/itemProps1.xml><?xml version="1.0" encoding="utf-8"?>
<ds:datastoreItem xmlns:ds="http://schemas.openxmlformats.org/officeDocument/2006/customXml" ds:itemID="{16F1CB40-5C33-4A7D-944E-68BAF8A57F71}">
  <ds:schemaRefs>
    <ds:schemaRef ds:uri="http://schemas.microsoft.com/sharepoint/v3/contenttype/forms"/>
  </ds:schemaRefs>
</ds:datastoreItem>
</file>

<file path=customXml/itemProps2.xml><?xml version="1.0" encoding="utf-8"?>
<ds:datastoreItem xmlns:ds="http://schemas.openxmlformats.org/officeDocument/2006/customXml" ds:itemID="{19219870-8520-4EFE-A1DC-FCFA5E4A88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446260-1bee-44af-a6c5-690121de4340"/>
    <ds:schemaRef ds:uri="38fcf9f6-8985-484a-b9a1-860e6f5188aa"/>
    <ds:schemaRef ds:uri="c59b2451-39d6-46a2-a6b6-e9ca65cd45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1506CA6-17CA-4468-B901-51B30E9D2276}">
  <ds:schemaRefs>
    <ds:schemaRef ds:uri="http://schemas.microsoft.com/office/2006/documentManagement/types"/>
    <ds:schemaRef ds:uri="55446260-1bee-44af-a6c5-690121de4340"/>
    <ds:schemaRef ds:uri="http://purl.org/dc/terms/"/>
    <ds:schemaRef ds:uri="http://schemas.microsoft.com/office/2006/metadata/properties"/>
    <ds:schemaRef ds:uri="http://purl.org/dc/dcmitype/"/>
    <ds:schemaRef ds:uri="http://www.w3.org/XML/1998/namespace"/>
    <ds:schemaRef ds:uri="http://purl.org/dc/elements/1.1/"/>
    <ds:schemaRef ds:uri="c59b2451-39d6-46a2-a6b6-e9ca65cd454d"/>
    <ds:schemaRef ds:uri="http://schemas.microsoft.com/office/infopath/2007/PartnerControls"/>
    <ds:schemaRef ds:uri="http://schemas.openxmlformats.org/package/2006/metadata/core-properties"/>
    <ds:schemaRef ds:uri="38fcf9f6-8985-484a-b9a1-860e6f5188aa"/>
  </ds:schemaRefs>
</ds:datastoreItem>
</file>

<file path=docProps/app.xml><?xml version="1.0" encoding="utf-8"?>
<Properties xmlns="http://schemas.openxmlformats.org/officeDocument/2006/extended-properties" xmlns:vt="http://schemas.openxmlformats.org/officeDocument/2006/docPropsVTypes">
  <TotalTime>639</TotalTime>
  <Words>1725</Words>
  <Application>Microsoft Office PowerPoint</Application>
  <PresentationFormat>Custom</PresentationFormat>
  <Paragraphs>229</Paragraphs>
  <Slides>12</Slides>
  <Notes>11</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Custom Design</vt:lpstr>
      <vt:lpstr>6_Custom Design</vt:lpstr>
      <vt:lpstr>TOOLBOX TALK. SILICA DUST For Managers and OHS Officers</vt:lpstr>
      <vt:lpstr>Silica Dust: The Risks</vt:lpstr>
      <vt:lpstr>Silica dust can give you cancer.</vt:lpstr>
      <vt:lpstr>Setting the scene.</vt:lpstr>
      <vt:lpstr>Why is this our problem?</vt:lpstr>
      <vt:lpstr>In Australia 600,000 workers exposed to silica dust at work each year</vt:lpstr>
      <vt:lpstr>An estimated 5758 of these workers will develop lung cancer over the course of their life</vt:lpstr>
      <vt:lpstr>Recommended exposure limit</vt:lpstr>
      <vt:lpstr>What’s our first step?</vt:lpstr>
      <vt:lpstr>What action do we need to take?</vt:lpstr>
      <vt:lpstr>What action do we need to take?</vt:lpstr>
      <vt:lpstr>Thank you for listening.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Julien Bertouille</dc:creator>
  <cp:lastModifiedBy>Melissa Treby</cp:lastModifiedBy>
  <cp:revision>126</cp:revision>
  <dcterms:created xsi:type="dcterms:W3CDTF">2018-01-21T22:54:24Z</dcterms:created>
  <dcterms:modified xsi:type="dcterms:W3CDTF">2019-10-31T13:43:29Z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BusinessArea" pid="2">
    <vt:lpwstr>60;#Business Development|a401f787-d52e-4922-a9e6-6476051ec04f</vt:lpwstr>
  </property>
  <property fmtid="{D5CDD505-2E9C-101B-9397-08002B2CF9AE}" name="ContentTypeId" pid="3">
    <vt:lpwstr>0x010100CFE237BD414C42468FC7A825EA0312FD00DA8B2F7B5E9632499DCDAF24744E277D</vt:lpwstr>
  </property>
  <property fmtid="{D5CDD505-2E9C-101B-9397-08002B2CF9AE}" name="DocumentType" pid="4">
    <vt:lpwstr>66;#Article|49d82859-3ba5-4ba2-b4f2-68302759ad30</vt:lpwstr>
  </property>
  <property fmtid="{D5CDD505-2E9C-101B-9397-08002B2CF9AE}" name="NXPowerLiteLastOptimized" pid="5">
    <vt:lpwstr>148892</vt:lpwstr>
  </property>
  <property fmtid="{D5CDD505-2E9C-101B-9397-08002B2CF9AE}" name="NXPowerLiteSettings" pid="6">
    <vt:lpwstr>C7000400038000</vt:lpwstr>
  </property>
  <property fmtid="{D5CDD505-2E9C-101B-9397-08002B2CF9AE}" name="NXPowerLiteVersion" pid="7">
    <vt:lpwstr>S9.0.1</vt:lpwstr>
  </property>
  <property fmtid="{D5CDD505-2E9C-101B-9397-08002B2CF9AE}" name="ServiceArea" pid="8">
    <vt:lpwstr>61;#Marketing ＆ Communication|5fbbde82-a53e-4f07-bd25-0288f5eb3fd8</vt:lpwstr>
  </property>
</Properties>
</file>