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Default ContentType="image/jpeg" Extension="jpg"/>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60" r:id="rId5"/>
    <p:sldId id="261" r:id="rId6"/>
    <p:sldId id="264" r:id="rId7"/>
    <p:sldId id="269" r:id="rId8"/>
    <p:sldId id="278" r:id="rId9"/>
    <p:sldId id="285" r:id="rId10"/>
    <p:sldId id="279" r:id="rId11"/>
    <p:sldId id="280" r:id="rId12"/>
    <p:sldId id="281" r:id="rId13"/>
    <p:sldId id="282" r:id="rId14"/>
    <p:sldId id="283" r:id="rId15"/>
    <p:sldId id="274" r:id="rId1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mon Butt-Bethlendy" initials="SB" lastIdx="1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200"/>
    <a:srgbClr val="FFCF00"/>
    <a:srgbClr val="0F1E64"/>
    <a:srgbClr val="009BDC"/>
    <a:srgbClr val="00447E"/>
    <a:srgbClr val="0096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31" autoAdjust="0"/>
    <p:restoredTop sz="84800" autoAdjust="0"/>
  </p:normalViewPr>
  <p:slideViewPr>
    <p:cSldViewPr>
      <p:cViewPr>
        <p:scale>
          <a:sx n="140" d="100"/>
          <a:sy n="140" d="100"/>
        </p:scale>
        <p:origin x="-156" y="-72"/>
      </p:cViewPr>
      <p:guideLst>
        <p:guide orient="horz" pos="1620"/>
        <p:guide pos="2880"/>
      </p:guideLst>
    </p:cSldViewPr>
  </p:slideViewPr>
  <p:notesTextViewPr>
    <p:cViewPr>
      <p:scale>
        <a:sx n="1" d="1"/>
        <a:sy n="1" d="1"/>
      </p:scale>
      <p:origin x="0" y="0"/>
    </p:cViewPr>
  </p:notesTextViewPr>
  <p:notesViewPr>
    <p:cSldViewPr>
      <p:cViewPr varScale="1">
        <p:scale>
          <a:sx n="84" d="100"/>
          <a:sy n="84" d="100"/>
        </p:scale>
        <p:origin x="319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B943FA-D98E-4E08-956F-BD3198C5CE56}" type="datetimeFigureOut">
              <a:rPr lang="en-AU" smtClean="0"/>
              <a:t>3/08/2018</a:t>
            </a:fld>
            <a:endParaRPr lang="en-AU"/>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104BCE-2A2B-4C31-B60B-E422FA10EDF3}" type="slidenum">
              <a:rPr lang="en-AU" smtClean="0"/>
              <a:t>‹#›</a:t>
            </a:fld>
            <a:endParaRPr lang="en-AU"/>
          </a:p>
        </p:txBody>
      </p:sp>
    </p:spTree>
    <p:extLst>
      <p:ext uri="{BB962C8B-B14F-4D97-AF65-F5344CB8AC3E}">
        <p14:creationId xmlns:p14="http://schemas.microsoft.com/office/powerpoint/2010/main" val="1011984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ncbi.nlm.nih.gov/pubmed/25711950"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fld id="{FE104BCE-2A2B-4C31-B60B-E422FA10EDF3}" type="slidenum">
              <a:rPr lang="en-AU" smtClean="0"/>
              <a:t>1</a:t>
            </a:fld>
            <a:endParaRPr lang="en-AU"/>
          </a:p>
        </p:txBody>
      </p:sp>
    </p:spTree>
    <p:extLst>
      <p:ext uri="{BB962C8B-B14F-4D97-AF65-F5344CB8AC3E}">
        <p14:creationId xmlns:p14="http://schemas.microsoft.com/office/powerpoint/2010/main" val="40522074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If there may be an issue at your workplace, you first need to formally assess the hazard, which could include measuring elemental carbon concentrations. </a:t>
            </a:r>
          </a:p>
          <a:p>
            <a:pPr marL="0" marR="0" lvl="0" indent="0" algn="l" defTabSz="914400" rtl="0" eaLnBrk="1" fontAlgn="base" latinLnBrk="0" hangingPunct="1">
              <a:lnSpc>
                <a:spcPct val="100000"/>
              </a:lnSpc>
              <a:spcBef>
                <a:spcPct val="3000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Do you or someone in your team have the specialist knowledge and skills to make these assessments? If not, you may need to call in a specialist to help you assess hazards and risks.</a:t>
            </a:r>
          </a:p>
          <a:p>
            <a:endParaRPr lang="en-AU" dirty="0"/>
          </a:p>
          <a:p>
            <a:r>
              <a:rPr lang="en-AU" dirty="0"/>
              <a:t>Use the risk management process:</a:t>
            </a:r>
            <a:r>
              <a:rPr lang="en-AU" baseline="0" dirty="0"/>
              <a:t> https://www.safeworkaustralia.gov.au/risk</a:t>
            </a:r>
          </a:p>
          <a:p>
            <a:r>
              <a:rPr lang="en-AU" dirty="0"/>
              <a:t> and the hierarchy of control. </a:t>
            </a:r>
          </a:p>
        </p:txBody>
      </p:sp>
      <p:sp>
        <p:nvSpPr>
          <p:cNvPr id="4" name="Slide Number Placeholder 3"/>
          <p:cNvSpPr>
            <a:spLocks noGrp="1"/>
          </p:cNvSpPr>
          <p:nvPr>
            <p:ph type="sldNum" sz="quarter" idx="10"/>
          </p:nvPr>
        </p:nvSpPr>
        <p:spPr/>
        <p:txBody>
          <a:bodyPr/>
          <a:lstStyle/>
          <a:p>
            <a:fld id="{FE104BCE-2A2B-4C31-B60B-E422FA10EDF3}" type="slidenum">
              <a:rPr lang="en-AU" smtClean="0"/>
              <a:t>10</a:t>
            </a:fld>
            <a:endParaRPr lang="en-AU"/>
          </a:p>
        </p:txBody>
      </p:sp>
    </p:spTree>
    <p:extLst>
      <p:ext uri="{BB962C8B-B14F-4D97-AF65-F5344CB8AC3E}">
        <p14:creationId xmlns:p14="http://schemas.microsoft.com/office/powerpoint/2010/main" val="28072428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Examples of each level controls:</a:t>
            </a:r>
          </a:p>
          <a:p>
            <a:endParaRPr lang="en-AU" dirty="0"/>
          </a:p>
          <a:p>
            <a:r>
              <a:rPr lang="en-AU" dirty="0"/>
              <a:t>1: Changing to a different fuel source e.g. electric or propane.</a:t>
            </a:r>
          </a:p>
          <a:p>
            <a:r>
              <a:rPr lang="en-AU" dirty="0"/>
              <a:t>2: Use ultra-low sulphur diesel fuels</a:t>
            </a:r>
          </a:p>
          <a:p>
            <a:r>
              <a:rPr lang="en-AU" dirty="0"/>
              <a:t>3: Checking and</a:t>
            </a:r>
            <a:r>
              <a:rPr lang="en-AU" baseline="0" dirty="0"/>
              <a:t> maintaining all engines properly.</a:t>
            </a:r>
          </a:p>
          <a:p>
            <a:r>
              <a:rPr lang="en-AU" baseline="0" dirty="0"/>
              <a:t>3: Using local exhaust and forced dilution ventilation or filters.</a:t>
            </a:r>
          </a:p>
          <a:p>
            <a:r>
              <a:rPr lang="en-AU" baseline="0" dirty="0"/>
              <a:t>4: Making sure engines are turned off when they’re not being used</a:t>
            </a:r>
          </a:p>
          <a:p>
            <a:r>
              <a:rPr lang="en-AU" baseline="0" dirty="0"/>
              <a:t>4: Swapping jobs around.</a:t>
            </a:r>
          </a:p>
          <a:p>
            <a:r>
              <a:rPr lang="en-AU" baseline="0" dirty="0"/>
              <a:t>5: Wear an air supplied or air purifying respirator. </a:t>
            </a:r>
          </a:p>
          <a:p>
            <a:endParaRPr lang="en-AU" dirty="0"/>
          </a:p>
        </p:txBody>
      </p:sp>
      <p:sp>
        <p:nvSpPr>
          <p:cNvPr id="4" name="Slide Number Placeholder 3"/>
          <p:cNvSpPr>
            <a:spLocks noGrp="1"/>
          </p:cNvSpPr>
          <p:nvPr>
            <p:ph type="sldNum" sz="quarter" idx="10"/>
          </p:nvPr>
        </p:nvSpPr>
        <p:spPr/>
        <p:txBody>
          <a:bodyPr/>
          <a:lstStyle/>
          <a:p>
            <a:fld id="{FE104BCE-2A2B-4C31-B60B-E422FA10EDF3}" type="slidenum">
              <a:rPr lang="en-AU" smtClean="0"/>
              <a:t>11</a:t>
            </a:fld>
            <a:endParaRPr lang="en-AU"/>
          </a:p>
        </p:txBody>
      </p:sp>
    </p:spTree>
    <p:extLst>
      <p:ext uri="{BB962C8B-B14F-4D97-AF65-F5344CB8AC3E}">
        <p14:creationId xmlns:p14="http://schemas.microsoft.com/office/powerpoint/2010/main" val="40331932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Many of the things we can do cost nothing – e.g. turning engines off when not being used, swapping jobs around. This sort of action is about getting people to change how they do things, or changing working patterns. Some of these measures can even save money – for example switching engines off as a matter of routine when they’re not in use will save fuel costs and cut your carbon footprint too</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endParaRP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Other actions may need to be planned in as part of a replacement or retrofit </a:t>
            </a:r>
            <a:r>
              <a:rPr kumimoji="0" lang="en-US" sz="1200" b="0" i="0" u="none" strike="noStrike" kern="1200" cap="none" spc="0" normalizeH="0" baseline="0" noProof="0" dirty="0" err="1">
                <a:ln>
                  <a:noFill/>
                </a:ln>
                <a:solidFill>
                  <a:srgbClr val="000000"/>
                </a:solidFill>
                <a:effectLst/>
                <a:uLnTx/>
                <a:uFillTx/>
                <a:latin typeface="Arial" charset="0"/>
                <a:ea typeface="ＭＳ Ｐゴシック" charset="0"/>
                <a:cs typeface="ＭＳ Ｐゴシック" charset="0"/>
              </a:rPr>
              <a:t>programme</a:t>
            </a:r>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endParaRPr>
          </a:p>
          <a:p>
            <a:pPr marL="171450" marR="0" lvl="0" indent="-171450" algn="l" defTabSz="914400" rtl="0" eaLnBrk="1" fontAlgn="base" latinLnBrk="0" hangingPunct="1">
              <a:lnSpc>
                <a:spcPct val="100000"/>
              </a:lnSpc>
              <a:spcBef>
                <a:spcPct val="30000"/>
              </a:spcBef>
              <a:spcAft>
                <a:spcPct val="0"/>
              </a:spcAft>
              <a:buClrTx/>
              <a:buSzTx/>
              <a:buFontTx/>
              <a:buChar char="•"/>
              <a:tabLst/>
              <a:defRPr/>
            </a:pPr>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endParaRP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Remind your audience that health checks don’t stop the problem from happening in the first place but can help check whether your prevention tactics are working, as well as monitoring any ill health issues</a:t>
            </a:r>
          </a:p>
          <a:p>
            <a:endParaRPr lang="en-AU" dirty="0"/>
          </a:p>
        </p:txBody>
      </p:sp>
      <p:sp>
        <p:nvSpPr>
          <p:cNvPr id="4" name="Slide Number Placeholder 3"/>
          <p:cNvSpPr>
            <a:spLocks noGrp="1"/>
          </p:cNvSpPr>
          <p:nvPr>
            <p:ph type="sldNum" sz="quarter" idx="10"/>
          </p:nvPr>
        </p:nvSpPr>
        <p:spPr/>
        <p:txBody>
          <a:bodyPr/>
          <a:lstStyle/>
          <a:p>
            <a:fld id="{FE104BCE-2A2B-4C31-B60B-E422FA10EDF3}" type="slidenum">
              <a:rPr lang="en-AU" smtClean="0"/>
              <a:t>12</a:t>
            </a:fld>
            <a:endParaRPr lang="en-AU"/>
          </a:p>
        </p:txBody>
      </p:sp>
    </p:spTree>
    <p:extLst>
      <p:ext uri="{BB962C8B-B14F-4D97-AF65-F5344CB8AC3E}">
        <p14:creationId xmlns:p14="http://schemas.microsoft.com/office/powerpoint/2010/main" val="710981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E104BCE-2A2B-4C31-B60B-E422FA10EDF3}" type="slidenum">
              <a:rPr lang="en-AU" smtClean="0"/>
              <a:t>13</a:t>
            </a:fld>
            <a:endParaRPr lang="en-AU"/>
          </a:p>
        </p:txBody>
      </p:sp>
    </p:spTree>
    <p:extLst>
      <p:ext uri="{BB962C8B-B14F-4D97-AF65-F5344CB8AC3E}">
        <p14:creationId xmlns:p14="http://schemas.microsoft.com/office/powerpoint/2010/main" val="21386453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Add your business case to this slide. Put your recommendations, and include costs, resources and timescales. Remember that a balanced business case will also include the benefits, i.e. the return on investment. Remember to include things like the fact that new engines are more efficient and use less fuel. Some vehicles will attract lower tax</a:t>
            </a:r>
          </a:p>
          <a:p>
            <a:pPr marL="0" marR="0" lvl="0" indent="0" algn="l" defTabSz="914400" rtl="0" eaLnBrk="1" fontAlgn="base" latinLnBrk="0" hangingPunct="1">
              <a:lnSpc>
                <a:spcPct val="100000"/>
              </a:lnSpc>
              <a:spcBef>
                <a:spcPct val="3000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endParaRP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If you present a problem to your employer with the solution already planned you are giving them an easy choice to make.</a:t>
            </a:r>
            <a:b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b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Things you could include:</a:t>
            </a:r>
            <a:b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b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o  install diesel retrofit devices with verified technologies – for example, look at www.epa.gov/cleandiesel/technologies/retrofits.htm</a:t>
            </a:r>
            <a:b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b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o maintain, repair, rebuild, repower engines</a:t>
            </a:r>
            <a:b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b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o replace older vehicles and equipment</a:t>
            </a:r>
            <a:b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b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o improve operational strategies, for example, look at www.epa.gov/cleandiesel/technologies/operations.htm</a:t>
            </a:r>
            <a:b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b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o use cleaner fuels including natural gas and propane </a:t>
            </a:r>
            <a:b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b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o deliver toolbox talks and information on using personal protective equipment </a:t>
            </a:r>
            <a:b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b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o This leaflet may help you think through controls – www.hse.gov.uk/pubns/indg286.htm</a:t>
            </a:r>
            <a:b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br>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endParaRPr>
          </a:p>
          <a:p>
            <a:endParaRPr lang="en-AU" dirty="0"/>
          </a:p>
        </p:txBody>
      </p:sp>
      <p:sp>
        <p:nvSpPr>
          <p:cNvPr id="4" name="Slide Number Placeholder 3"/>
          <p:cNvSpPr>
            <a:spLocks noGrp="1"/>
          </p:cNvSpPr>
          <p:nvPr>
            <p:ph type="sldNum" sz="quarter" idx="10"/>
          </p:nvPr>
        </p:nvSpPr>
        <p:spPr/>
        <p:txBody>
          <a:bodyPr/>
          <a:lstStyle/>
          <a:p>
            <a:fld id="{FE104BCE-2A2B-4C31-B60B-E422FA10EDF3}" type="slidenum">
              <a:rPr lang="en-AU" smtClean="0"/>
              <a:t>14</a:t>
            </a:fld>
            <a:endParaRPr lang="en-AU"/>
          </a:p>
        </p:txBody>
      </p:sp>
    </p:spTree>
    <p:extLst>
      <p:ext uri="{BB962C8B-B14F-4D97-AF65-F5344CB8AC3E}">
        <p14:creationId xmlns:p14="http://schemas.microsoft.com/office/powerpoint/2010/main" val="15211749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E104BCE-2A2B-4C31-B60B-E422FA10EDF3}" type="slidenum">
              <a:rPr lang="en-AU" smtClean="0"/>
              <a:t>15</a:t>
            </a:fld>
            <a:endParaRPr lang="en-AU"/>
          </a:p>
        </p:txBody>
      </p:sp>
    </p:spTree>
    <p:extLst>
      <p:ext uri="{BB962C8B-B14F-4D97-AF65-F5344CB8AC3E}">
        <p14:creationId xmlns:p14="http://schemas.microsoft.com/office/powerpoint/2010/main" val="1120554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10"/>
          </p:nvPr>
        </p:nvSpPr>
        <p:spPr/>
        <p:txBody>
          <a:bodyPr/>
          <a:lstStyle/>
          <a:p>
            <a:fld id="{FE104BCE-2A2B-4C31-B60B-E422FA10EDF3}" type="slidenum">
              <a:rPr lang="en-AU" smtClean="0"/>
              <a:t>2</a:t>
            </a:fld>
            <a:endParaRPr lang="en-AU"/>
          </a:p>
        </p:txBody>
      </p:sp>
    </p:spTree>
    <p:extLst>
      <p:ext uri="{BB962C8B-B14F-4D97-AF65-F5344CB8AC3E}">
        <p14:creationId xmlns:p14="http://schemas.microsoft.com/office/powerpoint/2010/main" val="840663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In</a:t>
            </a:r>
            <a:r>
              <a:rPr lang="en-AU" baseline="0" dirty="0"/>
              <a:t> Australia more than 1.2 million workers are exposed to diesel engine exhaust at work. </a:t>
            </a:r>
          </a:p>
          <a:p>
            <a:endParaRPr lang="en-AU"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baseline="0" dirty="0"/>
              <a:t>Source: </a:t>
            </a:r>
            <a:r>
              <a:rPr lang="en-GB" sz="1200" u="sng" kern="1200" dirty="0">
                <a:solidFill>
                  <a:schemeClr val="tx1"/>
                </a:solidFill>
                <a:effectLst/>
                <a:latin typeface="+mn-lt"/>
                <a:ea typeface="+mn-ea"/>
                <a:cs typeface="+mn-cs"/>
                <a:hlinkClick r:id="rId3"/>
              </a:rPr>
              <a:t>https://www.ncbi.nlm.nih.gov/pubmed/25711950</a:t>
            </a:r>
            <a:r>
              <a:rPr lang="en-GB" sz="1200" kern="1200" dirty="0">
                <a:solidFill>
                  <a:schemeClr val="tx1"/>
                </a:solidFill>
                <a:effectLst/>
                <a:latin typeface="+mn-lt"/>
                <a:ea typeface="+mn-ea"/>
                <a:cs typeface="+mn-cs"/>
              </a:rPr>
              <a:t> </a:t>
            </a:r>
          </a:p>
          <a:p>
            <a:endParaRPr lang="en-AU" baseline="0" dirty="0"/>
          </a:p>
          <a:p>
            <a:endParaRPr lang="en-AU" baseline="0" dirty="0"/>
          </a:p>
          <a:p>
            <a:endParaRPr lang="en-AU" b="1" dirty="0"/>
          </a:p>
        </p:txBody>
      </p:sp>
      <p:sp>
        <p:nvSpPr>
          <p:cNvPr id="4" name="Slide Number Placeholder 3"/>
          <p:cNvSpPr>
            <a:spLocks noGrp="1"/>
          </p:cNvSpPr>
          <p:nvPr>
            <p:ph type="sldNum" sz="quarter" idx="10"/>
          </p:nvPr>
        </p:nvSpPr>
        <p:spPr/>
        <p:txBody>
          <a:bodyPr/>
          <a:lstStyle/>
          <a:p>
            <a:fld id="{FE104BCE-2A2B-4C31-B60B-E422FA10EDF3}" type="slidenum">
              <a:rPr lang="en-AU" smtClean="0"/>
              <a:t>3</a:t>
            </a:fld>
            <a:endParaRPr lang="en-AU"/>
          </a:p>
        </p:txBody>
      </p:sp>
    </p:spTree>
    <p:extLst>
      <p:ext uri="{BB962C8B-B14F-4D97-AF65-F5344CB8AC3E}">
        <p14:creationId xmlns:p14="http://schemas.microsoft.com/office/powerpoint/2010/main" val="1760086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base" latinLnBrk="0" hangingPunct="1">
              <a:lnSpc>
                <a:spcPct val="150000"/>
              </a:lnSpc>
              <a:spcBef>
                <a:spcPct val="30000"/>
              </a:spcBef>
              <a:spcAft>
                <a:spcPct val="0"/>
              </a:spcAft>
              <a:buClrTx/>
              <a:buSzTx/>
              <a:buFontTx/>
              <a:buChar char="•"/>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This brief presentation is designed to get managers where you work up to speed on the implications of exposure to certain types of diesel engine exhaust emissions</a:t>
            </a:r>
          </a:p>
          <a:p>
            <a:pPr marL="171450" marR="0" lvl="0" indent="-171450" algn="l" defTabSz="914400" rtl="0" eaLnBrk="1" fontAlgn="base" latinLnBrk="0" hangingPunct="1">
              <a:lnSpc>
                <a:spcPct val="150000"/>
              </a:lnSpc>
              <a:spcBef>
                <a:spcPct val="30000"/>
              </a:spcBef>
              <a:spcAft>
                <a:spcPct val="0"/>
              </a:spcAft>
              <a:buClrTx/>
              <a:buSzTx/>
              <a:buFontTx/>
              <a:buChar char="•"/>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It’s aimed at anyone who has responsibility for managing activities where exposure to diesel engine exhaust emissions may pose a risk to health</a:t>
            </a:r>
          </a:p>
          <a:p>
            <a:pPr marL="171450" marR="0" lvl="0" indent="-171450" algn="l" defTabSz="914400" rtl="0" eaLnBrk="1" fontAlgn="base" latinLnBrk="0" hangingPunct="1">
              <a:lnSpc>
                <a:spcPct val="150000"/>
              </a:lnSpc>
              <a:spcBef>
                <a:spcPct val="30000"/>
              </a:spcBef>
              <a:spcAft>
                <a:spcPct val="0"/>
              </a:spcAft>
              <a:buClrTx/>
              <a:buSzTx/>
              <a:buFontTx/>
              <a:buChar char="•"/>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Each slide has a list of FAQs or notes that you can use to respond to questions, or to supplement your presentation</a:t>
            </a:r>
          </a:p>
          <a:p>
            <a:pPr marL="171450" marR="0" lvl="0" indent="-171450" algn="l" defTabSz="914400" rtl="0" eaLnBrk="1" fontAlgn="base" latinLnBrk="0" hangingPunct="1">
              <a:lnSpc>
                <a:spcPct val="150000"/>
              </a:lnSpc>
              <a:spcBef>
                <a:spcPct val="30000"/>
              </a:spcBef>
              <a:spcAft>
                <a:spcPct val="0"/>
              </a:spcAft>
              <a:buClrTx/>
              <a:buSzTx/>
              <a:buFontTx/>
              <a:buChar char="•"/>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Hand out Cancer Council Australia’s </a:t>
            </a: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free </a:t>
            </a: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factsheet on diesel engine </a:t>
            </a:r>
            <a:r>
              <a:rPr kumimoji="0" lang="en-US" sz="1200" b="0" i="0" u="none" strike="noStrike" kern="1200" cap="none" spc="0" normalizeH="0" baseline="0" noProof="0" dirty="0" smtClean="0">
                <a:ln>
                  <a:noFill/>
                </a:ln>
                <a:solidFill>
                  <a:srgbClr val="000000"/>
                </a:solidFill>
                <a:effectLst/>
                <a:uLnTx/>
                <a:uFillTx/>
                <a:latin typeface="Arial" charset="0"/>
                <a:ea typeface="ＭＳ Ｐゴシック" charset="0"/>
                <a:cs typeface="ＭＳ Ｐゴシック" charset="0"/>
              </a:rPr>
              <a:t>exhaust emissions </a:t>
            </a: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to support this presentation</a:t>
            </a:r>
          </a:p>
          <a:p>
            <a:pPr marL="0" marR="0" lvl="0" indent="0" algn="l" defTabSz="914400" rtl="0" eaLnBrk="1" fontAlgn="base" latinLnBrk="0" hangingPunct="1">
              <a:lnSpc>
                <a:spcPct val="150000"/>
              </a:lnSpc>
              <a:spcBef>
                <a:spcPct val="30000"/>
              </a:spcBef>
              <a:spcAft>
                <a:spcPct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endParaRPr>
          </a:p>
          <a:p>
            <a:endParaRPr lang="en-AU" dirty="0"/>
          </a:p>
        </p:txBody>
      </p:sp>
      <p:sp>
        <p:nvSpPr>
          <p:cNvPr id="4" name="Slide Number Placeholder 3"/>
          <p:cNvSpPr>
            <a:spLocks noGrp="1"/>
          </p:cNvSpPr>
          <p:nvPr>
            <p:ph type="sldNum" sz="quarter" idx="10"/>
          </p:nvPr>
        </p:nvSpPr>
        <p:spPr/>
        <p:txBody>
          <a:bodyPr/>
          <a:lstStyle/>
          <a:p>
            <a:fld id="{FE104BCE-2A2B-4C31-B60B-E422FA10EDF3}" type="slidenum">
              <a:rPr lang="en-AU" smtClean="0"/>
              <a:t>4</a:t>
            </a:fld>
            <a:endParaRPr lang="en-AU"/>
          </a:p>
        </p:txBody>
      </p:sp>
    </p:spTree>
    <p:extLst>
      <p:ext uri="{BB962C8B-B14F-4D97-AF65-F5344CB8AC3E}">
        <p14:creationId xmlns:p14="http://schemas.microsoft.com/office/powerpoint/2010/main" val="26747714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128"/>
                <a:cs typeface="ＭＳ Ｐゴシック" charset="-128"/>
              </a:rPr>
              <a:t>People regularly exposed to diesel engine exhaust emissions at work are up to 40% more likely to develop lung cancer.</a:t>
            </a:r>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128"/>
            </a:endParaRPr>
          </a:p>
          <a:p>
            <a:endParaRPr lang="en-AU" dirty="0"/>
          </a:p>
          <a:p>
            <a:endParaRPr lang="en-AU" dirty="0"/>
          </a:p>
        </p:txBody>
      </p:sp>
      <p:sp>
        <p:nvSpPr>
          <p:cNvPr id="4" name="Slide Number Placeholder 3"/>
          <p:cNvSpPr>
            <a:spLocks noGrp="1"/>
          </p:cNvSpPr>
          <p:nvPr>
            <p:ph type="sldNum" sz="quarter" idx="10"/>
          </p:nvPr>
        </p:nvSpPr>
        <p:spPr/>
        <p:txBody>
          <a:bodyPr/>
          <a:lstStyle/>
          <a:p>
            <a:fld id="{FE104BCE-2A2B-4C31-B60B-E422FA10EDF3}" type="slidenum">
              <a:rPr lang="en-AU" smtClean="0"/>
              <a:t>5</a:t>
            </a:fld>
            <a:endParaRPr lang="en-AU"/>
          </a:p>
        </p:txBody>
      </p:sp>
    </p:spTree>
    <p:extLst>
      <p:ext uri="{BB962C8B-B14F-4D97-AF65-F5344CB8AC3E}">
        <p14:creationId xmlns:p14="http://schemas.microsoft.com/office/powerpoint/2010/main" val="33072369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60648" y="4343400"/>
            <a:ext cx="6408712" cy="4114800"/>
          </a:xfrm>
        </p:spPr>
        <p:txBody>
          <a:bodyPr/>
          <a:lstStyle/>
          <a:p>
            <a:pPr marL="0" marR="0" lvl="0" indent="0" algn="l" defTabSz="914400" rtl="0" eaLnBrk="1" fontAlgn="base" latinLnBrk="0" hangingPunct="1">
              <a:lnSpc>
                <a:spcPct val="100000"/>
              </a:lnSpc>
              <a:spcBef>
                <a:spcPct val="30000"/>
              </a:spcBef>
              <a:spcAft>
                <a:spcPct val="0"/>
              </a:spcAft>
              <a:buClrTx/>
              <a:buSzTx/>
              <a:buFont typeface="Arial"/>
              <a:buNone/>
              <a:tabLst/>
              <a:defRPr/>
            </a:pPr>
            <a:r>
              <a:rPr kumimoji="0" lang="en-US" sz="1200" b="1"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Typical questions you may get asked</a:t>
            </a:r>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endParaRP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What about if people smoke, isn’t that what gives them lung cancer?</a:t>
            </a:r>
            <a:b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b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Robust research takes lifestyle issues into account. Research is adjusted to reflect what are known as ‘confounding factors’ like smoking. People who don’t smoke can still get lung cancer as a result of diesel engine exhaust emissions exposure. People who do smoke and are exposed to diesel engine exhaust emissions are more likely to get lung cancer than if they just smoked</a:t>
            </a: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endParaRP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Diesel is much cleaner now – is this still a problem?</a:t>
            </a:r>
            <a:b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b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Australia still has not adopted the highest level of diesel emission standards for cars. Since 1996 Australia has operated under the Euro 1/ US Tier 1. Countries such as the USA have operated under stricter levels (the Euro 5b/ US tier 2 since 2009). A similar pattern is seen for un-road heavy duty diesel emissions and for non-road heavy duty diesel there are no emission standards. In addition, remember that more recent vehicle emission standards only apply to new vehicles so older vehicles are likely to be producing higher emissions.</a:t>
            </a: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endParaRP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What is it in diesel that causes cancer?</a:t>
            </a:r>
            <a:b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b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The risk of cancer is linked with the particulate emissions in the fumes – the soot, rather than the gases or </a:t>
            </a:r>
            <a:r>
              <a:rPr kumimoji="0" lang="en-US" sz="1200" b="0" i="0" u="none" strike="noStrike" kern="1200" cap="none" spc="0" normalizeH="0" baseline="0" noProof="0" dirty="0" err="1">
                <a:ln>
                  <a:noFill/>
                </a:ln>
                <a:solidFill>
                  <a:srgbClr val="000000"/>
                </a:solidFill>
                <a:effectLst/>
                <a:uLnTx/>
                <a:uFillTx/>
                <a:latin typeface="Arial" charset="0"/>
                <a:ea typeface="ＭＳ Ｐゴシック" charset="0"/>
                <a:cs typeface="ＭＳ Ｐゴシック" charset="0"/>
              </a:rPr>
              <a:t>vapours</a:t>
            </a: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 Diesel engine exhaust emissions exposure is now often measured by the elemental carbon concentrations in the air inhaled by workers. Some types of diesel contain more than 10 times the soot particles of petrol. It’s the soot particles that include carcinogenic – cancer-causing – substances. If you’re regularly exposed to these over a long time, you have a 40 per cent higher chance of getting lung cancer</a:t>
            </a: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endParaRPr>
          </a:p>
          <a:p>
            <a:pPr marL="0" marR="0" lvl="0" indent="0" algn="l" defTabSz="914400" rtl="0" eaLnBrk="1" fontAlgn="base" latinLnBrk="0" hangingPunct="1">
              <a:lnSpc>
                <a:spcPct val="100000"/>
              </a:lnSpc>
              <a:spcBef>
                <a:spcPct val="30000"/>
              </a:spcBef>
              <a:spcAft>
                <a:spcPct val="0"/>
              </a:spcAft>
              <a:buClrTx/>
              <a:buSzTx/>
              <a:buFont typeface="Arial"/>
              <a:buNone/>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Source: Estimate of m</a:t>
            </a:r>
            <a:r>
              <a:rPr lang="en-AU" sz="1200" dirty="0">
                <a:latin typeface="Arial" panose="020B0604020202020204" pitchFamily="34" charset="0"/>
                <a:cs typeface="Arial" panose="020B0604020202020204" pitchFamily="34" charset="0"/>
              </a:rPr>
              <a:t>ore than 130 Australians will be diagnosed with lung cancer caused by diesel engine exhaust emissions they were exposed to at work</a:t>
            </a:r>
            <a:r>
              <a:rPr lang="en-AU" sz="1200" baseline="0" dirty="0">
                <a:latin typeface="Arial" panose="020B0604020202020204" pitchFamily="34" charset="0"/>
                <a:cs typeface="Arial" panose="020B0604020202020204" pitchFamily="34" charset="0"/>
              </a:rPr>
              <a:t> </a:t>
            </a:r>
            <a:r>
              <a:rPr lang="en-AU" sz="1200" dirty="0">
                <a:latin typeface="Arial" panose="020B0604020202020204" pitchFamily="34" charset="0"/>
                <a:cs typeface="Arial" panose="020B0604020202020204" pitchFamily="34" charset="0"/>
              </a:rPr>
              <a:t>was</a:t>
            </a:r>
            <a:r>
              <a:rPr lang="en-AU" sz="1200" baseline="0" dirty="0">
                <a:latin typeface="Arial" panose="020B0604020202020204" pitchFamily="34" charset="0"/>
                <a:cs typeface="Arial" panose="020B0604020202020204" pitchFamily="34" charset="0"/>
              </a:rPr>
              <a:t> calculated by Dr Tim Driscoll in 2016. </a:t>
            </a:r>
            <a:endParaRPr lang="en-AU" sz="1200" dirty="0">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30000"/>
              </a:spcBef>
              <a:spcAft>
                <a:spcPct val="0"/>
              </a:spcAft>
              <a:buClrTx/>
              <a:buSzTx/>
              <a:buFont typeface="Arial"/>
              <a:buNone/>
              <a:tabLst/>
              <a:defRPr/>
            </a:pPr>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endParaRPr>
          </a:p>
          <a:p>
            <a:endParaRPr lang="en-AU" dirty="0"/>
          </a:p>
        </p:txBody>
      </p:sp>
      <p:sp>
        <p:nvSpPr>
          <p:cNvPr id="4" name="Slide Number Placeholder 3"/>
          <p:cNvSpPr>
            <a:spLocks noGrp="1"/>
          </p:cNvSpPr>
          <p:nvPr>
            <p:ph type="sldNum" sz="quarter" idx="10"/>
          </p:nvPr>
        </p:nvSpPr>
        <p:spPr/>
        <p:txBody>
          <a:bodyPr/>
          <a:lstStyle/>
          <a:p>
            <a:fld id="{FE104BCE-2A2B-4C31-B60B-E422FA10EDF3}" type="slidenum">
              <a:rPr lang="en-AU" smtClean="0"/>
              <a:t>6</a:t>
            </a:fld>
            <a:endParaRPr lang="en-AU"/>
          </a:p>
        </p:txBody>
      </p:sp>
    </p:spTree>
    <p:extLst>
      <p:ext uri="{BB962C8B-B14F-4D97-AF65-F5344CB8AC3E}">
        <p14:creationId xmlns:p14="http://schemas.microsoft.com/office/powerpoint/2010/main" val="32955164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One person every three days will be diagnosed with cancer caused by diesel engine exhaust emissions in Australia alone.</a:t>
            </a:r>
          </a:p>
          <a:p>
            <a:endParaRPr lang="en-GB" dirty="0"/>
          </a:p>
          <a:p>
            <a:r>
              <a:rPr lang="en-GB" dirty="0"/>
              <a:t>Source: Dr Tim Driscoll, 2016</a:t>
            </a:r>
          </a:p>
          <a:p>
            <a:endParaRPr lang="en-AU" dirty="0"/>
          </a:p>
        </p:txBody>
      </p:sp>
      <p:sp>
        <p:nvSpPr>
          <p:cNvPr id="4" name="Slide Number Placeholder 3"/>
          <p:cNvSpPr>
            <a:spLocks noGrp="1"/>
          </p:cNvSpPr>
          <p:nvPr>
            <p:ph type="sldNum" sz="quarter" idx="10"/>
          </p:nvPr>
        </p:nvSpPr>
        <p:spPr/>
        <p:txBody>
          <a:bodyPr/>
          <a:lstStyle/>
          <a:p>
            <a:fld id="{FE104BCE-2A2B-4C31-B60B-E422FA10EDF3}" type="slidenum">
              <a:rPr lang="en-AU" smtClean="0"/>
              <a:t>7</a:t>
            </a:fld>
            <a:endParaRPr lang="en-AU"/>
          </a:p>
        </p:txBody>
      </p:sp>
    </p:spTree>
    <p:extLst>
      <p:ext uri="{BB962C8B-B14F-4D97-AF65-F5344CB8AC3E}">
        <p14:creationId xmlns:p14="http://schemas.microsoft.com/office/powerpoint/2010/main" val="20097705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88640" y="4343400"/>
            <a:ext cx="6408712" cy="4114800"/>
          </a:xfrm>
        </p:spPr>
        <p:txBody>
          <a:bodyPr/>
          <a:lstStyle/>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Here, you can outline the key risk areas in your business – the picture in your own workplace</a:t>
            </a: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endParaRP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Highlight areas where there may be risk of exposure to diesel engine exhaust emissions, and the people potentially affected</a:t>
            </a: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endParaRP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If it’s relevant to your business, you could also add that ignoring the problem is costing you money, for example, in time off work through illness and sick pay plus the cost of replacement staff. If you’ve got examples of people taking time off work with respiratory problems then refer to them here </a:t>
            </a: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endParaRP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Emphasize that if your competitors are handling this issue better than you then you risk falling behind and potentially seeing your reputation damaged – use examples if you have them</a:t>
            </a:r>
          </a:p>
          <a:p>
            <a:pPr marL="0" marR="0" lvl="0" indent="0" algn="l" defTabSz="914400" rtl="0" eaLnBrk="1" fontAlgn="base" latinLnBrk="0" hangingPunct="1">
              <a:lnSpc>
                <a:spcPct val="100000"/>
              </a:lnSpc>
              <a:spcBef>
                <a:spcPct val="30000"/>
              </a:spcBef>
              <a:spcAft>
                <a:spcPct val="0"/>
              </a:spcAft>
              <a:buClrTx/>
              <a:buSzTx/>
              <a:buFont typeface="Arial"/>
              <a:buNone/>
              <a:tabLst/>
              <a:defRPr/>
            </a:pPr>
            <a:endParaRPr kumimoji="0" lang="en-US" sz="1200" b="1"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endParaRPr>
          </a:p>
          <a:p>
            <a:pPr marL="0" marR="0" lvl="0" indent="0" algn="l" defTabSz="914400" rtl="0" eaLnBrk="1" fontAlgn="base" latinLnBrk="0" hangingPunct="1">
              <a:lnSpc>
                <a:spcPct val="100000"/>
              </a:lnSpc>
              <a:spcBef>
                <a:spcPct val="30000"/>
              </a:spcBef>
              <a:spcAft>
                <a:spcPct val="0"/>
              </a:spcAft>
              <a:buClrTx/>
              <a:buSzTx/>
              <a:buFont typeface="Arial"/>
              <a:buNone/>
              <a:tabLst/>
              <a:defRPr/>
            </a:pPr>
            <a:r>
              <a:rPr kumimoji="0" lang="en-US" sz="1200" b="1"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Typical questions you may get asked</a:t>
            </a: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endParaRPr>
          </a:p>
          <a:p>
            <a:pPr marL="171450" marR="0" lvl="0" indent="-171450" algn="l" defTabSz="914400" rtl="0" eaLnBrk="1" fontAlgn="base" latinLnBrk="0" hangingPunct="1">
              <a:lnSpc>
                <a:spcPct val="100000"/>
              </a:lnSpc>
              <a:spcBef>
                <a:spcPct val="30000"/>
              </a:spcBef>
              <a:spcAft>
                <a:spcPct val="0"/>
              </a:spcAft>
              <a:buClrTx/>
              <a:buSzTx/>
              <a:buFont typeface="Arial"/>
              <a:buChar char="•"/>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What’s the legal situation?</a:t>
            </a:r>
            <a:b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b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Employers are legally required to consider the risk of cancer. </a:t>
            </a:r>
            <a:r>
              <a:rPr lang="en-AU" dirty="0"/>
              <a:t>Everyone in the workplace has health and safety duties.</a:t>
            </a: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rPr>
              <a:t> </a:t>
            </a:r>
            <a:r>
              <a:rPr lang="en-AU" dirty="0"/>
              <a:t>A person conducting a business or undertaking has the primary duty to ensure, so far as is reasonably practicable, workers and other people are not exposed to health and safety risks arising from the business or undertaking. This duty includes eliminating exposure to diesel engine</a:t>
            </a:r>
            <a:r>
              <a:rPr lang="en-AU" baseline="0" dirty="0"/>
              <a:t> </a:t>
            </a:r>
            <a:r>
              <a:rPr lang="en-AU" dirty="0"/>
              <a:t>exhaust emissions, so far as is reasonably practicable, for example by using alternative power sources. If it is not reasonably practicable to do so, then risks must be minimised, so far as is reasonably practicable. The duty also includes providing any information, training, instruction or supervision necessary to protect all persons from risks to their health and safety arising from work carried out by the business or undertaking.</a:t>
            </a:r>
          </a:p>
          <a:p>
            <a:pPr marL="0" marR="0" lvl="0" indent="0" algn="l" defTabSz="914400" rtl="0" eaLnBrk="1" fontAlgn="base" latinLnBrk="0" hangingPunct="1">
              <a:lnSpc>
                <a:spcPct val="100000"/>
              </a:lnSpc>
              <a:spcBef>
                <a:spcPct val="30000"/>
              </a:spcBef>
              <a:spcAft>
                <a:spcPct val="0"/>
              </a:spcAft>
              <a:buClrTx/>
              <a:buSzTx/>
              <a:buFont typeface="Arial"/>
              <a:buNone/>
              <a:tabLst/>
              <a:defRPr/>
            </a:pPr>
            <a:endParaRPr kumimoji="0" lang="en-US" sz="1200" b="0" i="0" u="none" strike="noStrike" kern="1200" cap="none" spc="0" normalizeH="0" baseline="0" noProof="0" dirty="0">
              <a:ln>
                <a:noFill/>
              </a:ln>
              <a:solidFill>
                <a:srgbClr val="000000"/>
              </a:solidFill>
              <a:effectLst/>
              <a:uLnTx/>
              <a:uFillTx/>
              <a:latin typeface="Arial" charset="0"/>
              <a:ea typeface="ＭＳ Ｐゴシック" charset="0"/>
              <a:cs typeface="ＭＳ Ｐゴシック" charset="0"/>
            </a:endParaRPr>
          </a:p>
          <a:p>
            <a:endParaRPr lang="en-AU" dirty="0"/>
          </a:p>
        </p:txBody>
      </p:sp>
      <p:sp>
        <p:nvSpPr>
          <p:cNvPr id="4" name="Slide Number Placeholder 3"/>
          <p:cNvSpPr>
            <a:spLocks noGrp="1"/>
          </p:cNvSpPr>
          <p:nvPr>
            <p:ph type="sldNum" sz="quarter" idx="10"/>
          </p:nvPr>
        </p:nvSpPr>
        <p:spPr/>
        <p:txBody>
          <a:bodyPr/>
          <a:lstStyle/>
          <a:p>
            <a:fld id="{FE104BCE-2A2B-4C31-B60B-E422FA10EDF3}" type="slidenum">
              <a:rPr lang="en-AU" smtClean="0"/>
              <a:t>8</a:t>
            </a:fld>
            <a:endParaRPr lang="en-AU"/>
          </a:p>
        </p:txBody>
      </p:sp>
    </p:spTree>
    <p:extLst>
      <p:ext uri="{BB962C8B-B14F-4D97-AF65-F5344CB8AC3E}">
        <p14:creationId xmlns:p14="http://schemas.microsoft.com/office/powerpoint/2010/main" val="40978727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88640" y="4343400"/>
            <a:ext cx="6408712" cy="4114800"/>
          </a:xfrm>
        </p:spPr>
        <p:txBody>
          <a:bodyPr/>
          <a:lstStyle/>
          <a:p>
            <a:r>
              <a:rPr lang="en-AU" sz="1200" b="0" i="0" kern="1200" dirty="0">
                <a:solidFill>
                  <a:schemeClr val="tx1"/>
                </a:solidFill>
                <a:effectLst/>
                <a:latin typeface="+mn-lt"/>
                <a:ea typeface="+mn-ea"/>
                <a:cs typeface="+mn-cs"/>
              </a:rPr>
              <a:t>The value has been determined as being a balance of the factors such as:</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primarily minimising eye and respiratory irritation, </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secondarily minimising any potential for risk of lung cancer to a level that is not detectable in a practical sense in the work force, </a:t>
            </a:r>
          </a:p>
          <a:p>
            <a:pPr marL="171450" indent="-171450">
              <a:buFont typeface="Arial" panose="020B0604020202020204" pitchFamily="34" charset="0"/>
              <a:buChar char="•"/>
            </a:pPr>
            <a:r>
              <a:rPr lang="en-AU" sz="1200" b="0" i="0" kern="1200" dirty="0">
                <a:solidFill>
                  <a:schemeClr val="tx1"/>
                </a:solidFill>
                <a:effectLst/>
                <a:latin typeface="+mn-lt"/>
                <a:ea typeface="+mn-ea"/>
                <a:cs typeface="+mn-cs"/>
              </a:rPr>
              <a:t>and finally on providing a level that is achievable as best practice by industry and government.</a:t>
            </a:r>
            <a:endParaRPr lang="en-AU" dirty="0"/>
          </a:p>
        </p:txBody>
      </p:sp>
      <p:sp>
        <p:nvSpPr>
          <p:cNvPr id="4" name="Slide Number Placeholder 3"/>
          <p:cNvSpPr>
            <a:spLocks noGrp="1"/>
          </p:cNvSpPr>
          <p:nvPr>
            <p:ph type="sldNum" sz="quarter" idx="10"/>
          </p:nvPr>
        </p:nvSpPr>
        <p:spPr/>
        <p:txBody>
          <a:bodyPr/>
          <a:lstStyle/>
          <a:p>
            <a:fld id="{FE104BCE-2A2B-4C31-B60B-E422FA10EDF3}" type="slidenum">
              <a:rPr lang="en-AU" smtClean="0"/>
              <a:t>9</a:t>
            </a:fld>
            <a:endParaRPr lang="en-AU"/>
          </a:p>
        </p:txBody>
      </p:sp>
    </p:spTree>
    <p:extLst>
      <p:ext uri="{BB962C8B-B14F-4D97-AF65-F5344CB8AC3E}">
        <p14:creationId xmlns:p14="http://schemas.microsoft.com/office/powerpoint/2010/main" val="4097872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endParaRPr lang="en-AU"/>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4F8D258F-97D9-4FB2-A259-695B730C9D5E}" type="datetimeFigureOut">
              <a:rPr lang="en-AU" smtClean="0"/>
              <a:t>3/08/2018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7ED2FA3-9DE0-42E7-B5AF-8C8C3EF80646}" type="slidenum">
              <a:rPr lang="en-AU" smtClean="0"/>
              <a:t>‹#›</a:t>
            </a:fld>
            <a:endParaRPr lang="en-AU"/>
          </a:p>
        </p:txBody>
      </p:sp>
    </p:spTree>
    <p:extLst>
      <p:ext uri="{BB962C8B-B14F-4D97-AF65-F5344CB8AC3E}">
        <p14:creationId xmlns:p14="http://schemas.microsoft.com/office/powerpoint/2010/main" val="344615159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4F8D258F-97D9-4FB2-A259-695B730C9D5E}" type="datetimeFigureOut">
              <a:rPr lang="en-AU" smtClean="0"/>
              <a:t>3/08/2018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7ED2FA3-9DE0-42E7-B5AF-8C8C3EF80646}" type="slidenum">
              <a:rPr lang="en-AU" smtClean="0"/>
              <a:t>‹#›</a:t>
            </a:fld>
            <a:endParaRPr lang="en-AU"/>
          </a:p>
        </p:txBody>
      </p:sp>
    </p:spTree>
    <p:extLst>
      <p:ext uri="{BB962C8B-B14F-4D97-AF65-F5344CB8AC3E}">
        <p14:creationId xmlns:p14="http://schemas.microsoft.com/office/powerpoint/2010/main" val="3440165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4F8D258F-97D9-4FB2-A259-695B730C9D5E}" type="datetimeFigureOut">
              <a:rPr lang="en-AU" smtClean="0"/>
              <a:t>3/08/2018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7ED2FA3-9DE0-42E7-B5AF-8C8C3EF80646}" type="slidenum">
              <a:rPr lang="en-AU" smtClean="0"/>
              <a:t>‹#›</a:t>
            </a:fld>
            <a:endParaRPr lang="en-AU"/>
          </a:p>
        </p:txBody>
      </p:sp>
    </p:spTree>
    <p:extLst>
      <p:ext uri="{BB962C8B-B14F-4D97-AF65-F5344CB8AC3E}">
        <p14:creationId xmlns:p14="http://schemas.microsoft.com/office/powerpoint/2010/main" val="490690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4F8D258F-97D9-4FB2-A259-695B730C9D5E}" type="datetimeFigureOut">
              <a:rPr lang="en-AU" smtClean="0"/>
              <a:t>3/08/2018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7ED2FA3-9DE0-42E7-B5AF-8C8C3EF80646}" type="slidenum">
              <a:rPr lang="en-AU" smtClean="0"/>
              <a:t>‹#›</a:t>
            </a:fld>
            <a:endParaRPr lang="en-AU"/>
          </a:p>
        </p:txBody>
      </p:sp>
    </p:spTree>
    <p:extLst>
      <p:ext uri="{BB962C8B-B14F-4D97-AF65-F5344CB8AC3E}">
        <p14:creationId xmlns:p14="http://schemas.microsoft.com/office/powerpoint/2010/main" val="1348631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8D258F-97D9-4FB2-A259-695B730C9D5E}" type="datetimeFigureOut">
              <a:rPr lang="en-AU" smtClean="0"/>
              <a:t>3/08/2018</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7ED2FA3-9DE0-42E7-B5AF-8C8C3EF80646}" type="slidenum">
              <a:rPr lang="en-AU" smtClean="0"/>
              <a:t>‹#›</a:t>
            </a:fld>
            <a:endParaRPr lang="en-AU"/>
          </a:p>
        </p:txBody>
      </p:sp>
    </p:spTree>
    <p:extLst>
      <p:ext uri="{BB962C8B-B14F-4D97-AF65-F5344CB8AC3E}">
        <p14:creationId xmlns:p14="http://schemas.microsoft.com/office/powerpoint/2010/main" val="951206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4F8D258F-97D9-4FB2-A259-695B730C9D5E}" type="datetimeFigureOut">
              <a:rPr lang="en-AU" smtClean="0"/>
              <a:t>3/08/2018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7ED2FA3-9DE0-42E7-B5AF-8C8C3EF80646}" type="slidenum">
              <a:rPr lang="en-AU" smtClean="0"/>
              <a:t>‹#›</a:t>
            </a:fld>
            <a:endParaRPr lang="en-AU"/>
          </a:p>
        </p:txBody>
      </p:sp>
    </p:spTree>
    <p:extLst>
      <p:ext uri="{BB962C8B-B14F-4D97-AF65-F5344CB8AC3E}">
        <p14:creationId xmlns:p14="http://schemas.microsoft.com/office/powerpoint/2010/main" val="2210023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4F8D258F-97D9-4FB2-A259-695B730C9D5E}" type="datetimeFigureOut">
              <a:rPr lang="en-AU" smtClean="0"/>
              <a:t>3/08/2018</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27ED2FA3-9DE0-42E7-B5AF-8C8C3EF80646}" type="slidenum">
              <a:rPr lang="en-AU" smtClean="0"/>
              <a:t>‹#›</a:t>
            </a:fld>
            <a:endParaRPr lang="en-AU"/>
          </a:p>
        </p:txBody>
      </p:sp>
    </p:spTree>
    <p:extLst>
      <p:ext uri="{BB962C8B-B14F-4D97-AF65-F5344CB8AC3E}">
        <p14:creationId xmlns:p14="http://schemas.microsoft.com/office/powerpoint/2010/main" val="1256116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4F8D258F-97D9-4FB2-A259-695B730C9D5E}" type="datetimeFigureOut">
              <a:rPr lang="en-AU" smtClean="0"/>
              <a:t>3/08/2018</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27ED2FA3-9DE0-42E7-B5AF-8C8C3EF80646}" type="slidenum">
              <a:rPr lang="en-AU" smtClean="0"/>
              <a:t>‹#›</a:t>
            </a:fld>
            <a:endParaRPr lang="en-AU"/>
          </a:p>
        </p:txBody>
      </p:sp>
    </p:spTree>
    <p:extLst>
      <p:ext uri="{BB962C8B-B14F-4D97-AF65-F5344CB8AC3E}">
        <p14:creationId xmlns:p14="http://schemas.microsoft.com/office/powerpoint/2010/main" val="53522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8D258F-97D9-4FB2-A259-695B730C9D5E}" type="datetimeFigureOut">
              <a:rPr lang="en-AU" smtClean="0"/>
              <a:t>3/08/2018</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27ED2FA3-9DE0-42E7-B5AF-8C8C3EF80646}" type="slidenum">
              <a:rPr lang="en-AU" smtClean="0"/>
              <a:t>‹#›</a:t>
            </a:fld>
            <a:endParaRPr lang="en-AU"/>
          </a:p>
        </p:txBody>
      </p:sp>
    </p:spTree>
    <p:extLst>
      <p:ext uri="{BB962C8B-B14F-4D97-AF65-F5344CB8AC3E}">
        <p14:creationId xmlns:p14="http://schemas.microsoft.com/office/powerpoint/2010/main" val="273642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8D258F-97D9-4FB2-A259-695B730C9D5E}" type="datetimeFigureOut">
              <a:rPr lang="en-AU" smtClean="0"/>
              <a:t>3/08/2018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7ED2FA3-9DE0-42E7-B5AF-8C8C3EF80646}" type="slidenum">
              <a:rPr lang="en-AU" smtClean="0"/>
              <a:t>‹#›</a:t>
            </a:fld>
            <a:endParaRPr lang="en-AU"/>
          </a:p>
        </p:txBody>
      </p:sp>
    </p:spTree>
    <p:extLst>
      <p:ext uri="{BB962C8B-B14F-4D97-AF65-F5344CB8AC3E}">
        <p14:creationId xmlns:p14="http://schemas.microsoft.com/office/powerpoint/2010/main" val="250356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F8D258F-97D9-4FB2-A259-695B730C9D5E}" type="datetimeFigureOut">
              <a:rPr lang="en-AU" smtClean="0"/>
              <a:t>3/08/2018</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7ED2FA3-9DE0-42E7-B5AF-8C8C3EF80646}" type="slidenum">
              <a:rPr lang="en-AU" smtClean="0"/>
              <a:t>‹#›</a:t>
            </a:fld>
            <a:endParaRPr lang="en-AU"/>
          </a:p>
        </p:txBody>
      </p:sp>
    </p:spTree>
    <p:extLst>
      <p:ext uri="{BB962C8B-B14F-4D97-AF65-F5344CB8AC3E}">
        <p14:creationId xmlns:p14="http://schemas.microsoft.com/office/powerpoint/2010/main" val="646304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4F8D258F-97D9-4FB2-A259-695B730C9D5E}" type="datetimeFigureOut">
              <a:rPr lang="en-AU" smtClean="0"/>
              <a:t>3/08/2018</a:t>
            </a:fld>
            <a:endParaRPr lang="en-AU"/>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7ED2FA3-9DE0-42E7-B5AF-8C8C3EF80646}" type="slidenum">
              <a:rPr lang="en-AU" smtClean="0"/>
              <a:t>‹#›</a:t>
            </a:fld>
            <a:endParaRPr lang="en-AU"/>
          </a:p>
        </p:txBody>
      </p:sp>
    </p:spTree>
    <p:extLst>
      <p:ext uri="{BB962C8B-B14F-4D97-AF65-F5344CB8AC3E}">
        <p14:creationId xmlns:p14="http://schemas.microsoft.com/office/powerpoint/2010/main" val="1133788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251520" y="843558"/>
            <a:ext cx="8640960" cy="830997"/>
          </a:xfrm>
          <a:prstGeom prst="rect">
            <a:avLst/>
          </a:prstGeom>
          <a:noFill/>
        </p:spPr>
        <p:txBody>
          <a:bodyPr wrap="square" rtlCol="0">
            <a:spAutoFit/>
          </a:bodyPr>
          <a:lstStyle/>
          <a:p>
            <a:pPr algn="ctr"/>
            <a:r>
              <a:rPr lang="en-AU" sz="4800" dirty="0">
                <a:solidFill>
                  <a:schemeClr val="bg1"/>
                </a:solidFill>
                <a:latin typeface="Arial Black" panose="020B0A04020102020204" pitchFamily="34" charset="0"/>
              </a:rPr>
              <a:t>TOOLBOX TALK</a:t>
            </a:r>
          </a:p>
        </p:txBody>
      </p:sp>
      <p:sp>
        <p:nvSpPr>
          <p:cNvPr id="6" name="TextBox 5"/>
          <p:cNvSpPr txBox="1"/>
          <p:nvPr/>
        </p:nvSpPr>
        <p:spPr>
          <a:xfrm>
            <a:off x="251520" y="1647840"/>
            <a:ext cx="8640960" cy="430887"/>
          </a:xfrm>
          <a:prstGeom prst="rect">
            <a:avLst/>
          </a:prstGeom>
          <a:noFill/>
        </p:spPr>
        <p:txBody>
          <a:bodyPr wrap="square" rtlCol="0">
            <a:spAutoFit/>
          </a:bodyPr>
          <a:lstStyle/>
          <a:p>
            <a:pPr algn="ctr"/>
            <a:r>
              <a:rPr lang="en-AU" sz="2100" dirty="0">
                <a:solidFill>
                  <a:srgbClr val="FFD200"/>
                </a:solidFill>
                <a:latin typeface="Arial Black" panose="020B0A04020102020204" pitchFamily="34" charset="0"/>
              </a:rPr>
              <a:t>DIESEL ENGINE EXHAUST EMISSIONS</a:t>
            </a:r>
            <a:endParaRPr lang="en-AU" sz="2100" dirty="0">
              <a:solidFill>
                <a:srgbClr val="FF0000"/>
              </a:solidFill>
              <a:latin typeface="Arial Black" panose="020B0A04020102020204" pitchFamily="34" charset="0"/>
            </a:endParaRPr>
          </a:p>
        </p:txBody>
      </p:sp>
      <p:sp>
        <p:nvSpPr>
          <p:cNvPr id="7" name="TextBox 6"/>
          <p:cNvSpPr txBox="1"/>
          <p:nvPr/>
        </p:nvSpPr>
        <p:spPr>
          <a:xfrm>
            <a:off x="251520" y="2047949"/>
            <a:ext cx="8640960" cy="323165"/>
          </a:xfrm>
          <a:prstGeom prst="rect">
            <a:avLst/>
          </a:prstGeom>
          <a:noFill/>
        </p:spPr>
        <p:txBody>
          <a:bodyPr wrap="square" rtlCol="0">
            <a:spAutoFit/>
          </a:bodyPr>
          <a:lstStyle/>
          <a:p>
            <a:pPr algn="ctr"/>
            <a:r>
              <a:rPr lang="en-AU" sz="1500" b="1" dirty="0">
                <a:solidFill>
                  <a:schemeClr val="bg1"/>
                </a:solidFill>
                <a:latin typeface="Arial" panose="020B0604020202020204" pitchFamily="34" charset="0"/>
                <a:cs typeface="Arial" panose="020B0604020202020204" pitchFamily="34" charset="0"/>
              </a:rPr>
              <a:t>Know the exposure, use the controls, reduce your risk</a:t>
            </a:r>
          </a:p>
        </p:txBody>
      </p:sp>
      <p:sp>
        <p:nvSpPr>
          <p:cNvPr id="8" name="TextBox 7"/>
          <p:cNvSpPr txBox="1"/>
          <p:nvPr/>
        </p:nvSpPr>
        <p:spPr>
          <a:xfrm>
            <a:off x="264758" y="2991311"/>
            <a:ext cx="8640960" cy="1000274"/>
          </a:xfrm>
          <a:prstGeom prst="rect">
            <a:avLst/>
          </a:prstGeom>
          <a:noFill/>
        </p:spPr>
        <p:txBody>
          <a:bodyPr wrap="square" rtlCol="0">
            <a:spAutoFit/>
          </a:bodyPr>
          <a:lstStyle/>
          <a:p>
            <a:pPr algn="ctr"/>
            <a:r>
              <a:rPr lang="en-AU" b="1" dirty="0">
                <a:solidFill>
                  <a:schemeClr val="bg1"/>
                </a:solidFill>
                <a:latin typeface="Arial" panose="020B0604020202020204" pitchFamily="34" charset="0"/>
                <a:cs typeface="Arial" panose="020B0604020202020204" pitchFamily="34" charset="0"/>
              </a:rPr>
              <a:t>cancer.org.au/</a:t>
            </a:r>
            <a:r>
              <a:rPr lang="en-AU" b="1" dirty="0" err="1">
                <a:solidFill>
                  <a:schemeClr val="bg1"/>
                </a:solidFill>
                <a:latin typeface="Arial" panose="020B0604020202020204" pitchFamily="34" charset="0"/>
                <a:cs typeface="Arial" panose="020B0604020202020204" pitchFamily="34" charset="0"/>
              </a:rPr>
              <a:t>workplacecancer</a:t>
            </a:r>
            <a:endParaRPr lang="en-AU" b="1" dirty="0">
              <a:solidFill>
                <a:schemeClr val="bg1"/>
              </a:solidFill>
              <a:latin typeface="Arial" panose="020B0604020202020204" pitchFamily="34" charset="0"/>
              <a:cs typeface="Arial" panose="020B0604020202020204" pitchFamily="34" charset="0"/>
            </a:endParaRPr>
          </a:p>
          <a:p>
            <a:pPr algn="ctr"/>
            <a:endParaRPr lang="en-AU" sz="800" b="1" dirty="0">
              <a:solidFill>
                <a:schemeClr val="bg1"/>
              </a:solidFill>
              <a:latin typeface="Arial" panose="020B0604020202020204" pitchFamily="34" charset="0"/>
              <a:cs typeface="Arial" panose="020B0604020202020204" pitchFamily="34" charset="0"/>
            </a:endParaRPr>
          </a:p>
          <a:p>
            <a:pPr algn="ctr"/>
            <a:r>
              <a:rPr lang="en-AU" sz="1600" dirty="0">
                <a:solidFill>
                  <a:schemeClr val="bg1"/>
                </a:solidFill>
                <a:latin typeface="Arial" panose="020B0604020202020204" pitchFamily="34" charset="0"/>
                <a:cs typeface="Arial" panose="020B0604020202020204" pitchFamily="34" charset="0"/>
              </a:rPr>
              <a:t>For information and support</a:t>
            </a:r>
          </a:p>
          <a:p>
            <a:pPr algn="ctr"/>
            <a:r>
              <a:rPr lang="en-AU" sz="1600" dirty="0">
                <a:solidFill>
                  <a:schemeClr val="bg1"/>
                </a:solidFill>
                <a:latin typeface="Arial" panose="020B0604020202020204" pitchFamily="34" charset="0"/>
                <a:cs typeface="Arial" panose="020B0604020202020204" pitchFamily="34" charset="0"/>
              </a:rPr>
              <a:t>Call us on 13 11 20</a:t>
            </a:r>
          </a:p>
        </p:txBody>
      </p:sp>
      <p:sp>
        <p:nvSpPr>
          <p:cNvPr id="9" name="TextBox 8"/>
          <p:cNvSpPr txBox="1"/>
          <p:nvPr/>
        </p:nvSpPr>
        <p:spPr>
          <a:xfrm>
            <a:off x="467544" y="3899252"/>
            <a:ext cx="8640960" cy="184666"/>
          </a:xfrm>
          <a:prstGeom prst="rect">
            <a:avLst/>
          </a:prstGeom>
          <a:noFill/>
        </p:spPr>
        <p:txBody>
          <a:bodyPr wrap="square" rtlCol="0">
            <a:spAutoFit/>
          </a:bodyPr>
          <a:lstStyle/>
          <a:p>
            <a:pPr algn="r"/>
            <a:r>
              <a:rPr lang="en-AU" sz="600" dirty="0">
                <a:solidFill>
                  <a:schemeClr val="bg1"/>
                </a:solidFill>
                <a:latin typeface="Arial" panose="020B0604020202020204" pitchFamily="34" charset="0"/>
                <a:cs typeface="Arial" panose="020B0604020202020204" pitchFamily="34" charset="0"/>
              </a:rPr>
              <a:t>Last modified: </a:t>
            </a:r>
            <a:r>
              <a:rPr lang="en-AU" sz="600" dirty="0" smtClean="0">
                <a:solidFill>
                  <a:schemeClr val="bg1"/>
                </a:solidFill>
                <a:latin typeface="Arial" panose="020B0604020202020204" pitchFamily="34" charset="0"/>
                <a:cs typeface="Arial" panose="020B0604020202020204" pitchFamily="34" charset="0"/>
              </a:rPr>
              <a:t>30/07/2018</a:t>
            </a:r>
            <a:endParaRPr lang="en-AU" sz="6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73719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251520" y="267494"/>
            <a:ext cx="8640960" cy="954107"/>
          </a:xfrm>
          <a:prstGeom prst="rect">
            <a:avLst/>
          </a:prstGeom>
          <a:noFill/>
        </p:spPr>
        <p:txBody>
          <a:bodyPr wrap="square" rtlCol="0">
            <a:spAutoFit/>
          </a:bodyPr>
          <a:lstStyle/>
          <a:p>
            <a:r>
              <a:rPr lang="en-AU" sz="2800" dirty="0">
                <a:solidFill>
                  <a:srgbClr val="0F1E64"/>
                </a:solidFill>
                <a:latin typeface="Arial Black" panose="020B0A04020102020204" pitchFamily="34" charset="0"/>
              </a:rPr>
              <a:t>WHAT’S OUR </a:t>
            </a:r>
            <a:br>
              <a:rPr lang="en-AU" sz="2800" dirty="0">
                <a:solidFill>
                  <a:srgbClr val="0F1E64"/>
                </a:solidFill>
                <a:latin typeface="Arial Black" panose="020B0A04020102020204" pitchFamily="34" charset="0"/>
              </a:rPr>
            </a:br>
            <a:r>
              <a:rPr lang="en-AU" sz="2800" dirty="0">
                <a:solidFill>
                  <a:srgbClr val="0F1E64"/>
                </a:solidFill>
                <a:latin typeface="Arial Black" panose="020B0A04020102020204" pitchFamily="34" charset="0"/>
              </a:rPr>
              <a:t>FIRST STEP?</a:t>
            </a:r>
          </a:p>
        </p:txBody>
      </p:sp>
      <p:sp>
        <p:nvSpPr>
          <p:cNvPr id="4" name="TextBox 3"/>
          <p:cNvSpPr txBox="1"/>
          <p:nvPr/>
        </p:nvSpPr>
        <p:spPr>
          <a:xfrm>
            <a:off x="251520" y="1275606"/>
            <a:ext cx="8640960" cy="2677656"/>
          </a:xfrm>
          <a:prstGeom prst="rect">
            <a:avLst/>
          </a:prstGeom>
          <a:noFill/>
        </p:spPr>
        <p:txBody>
          <a:bodyPr wrap="square" rtlCol="0">
            <a:spAutoFit/>
          </a:bodyPr>
          <a:lstStyle/>
          <a:p>
            <a:pPr>
              <a:spcAft>
                <a:spcPts val="1200"/>
              </a:spcAft>
            </a:pPr>
            <a:r>
              <a:rPr lang="en-AU" sz="2000" dirty="0">
                <a:latin typeface="Arial" panose="020B0604020202020204" pitchFamily="34" charset="0"/>
                <a:cs typeface="Arial" panose="020B0604020202020204" pitchFamily="34" charset="0"/>
              </a:rPr>
              <a:t>Check if:</a:t>
            </a:r>
          </a:p>
          <a:p>
            <a:pPr marL="800100" lvl="1" indent="-342900">
              <a:spcAft>
                <a:spcPts val="1200"/>
              </a:spcAft>
              <a:buFont typeface="Arial" panose="020B0604020202020204" pitchFamily="34" charset="0"/>
              <a:buChar char="•"/>
            </a:pPr>
            <a:r>
              <a:rPr lang="en-AU" sz="2000" dirty="0">
                <a:latin typeface="Arial" panose="020B0604020202020204" pitchFamily="34" charset="0"/>
                <a:cs typeface="Arial" panose="020B0604020202020204" pitchFamily="34" charset="0"/>
              </a:rPr>
              <a:t>Diesel engine exhaust emissions in our workplace is at a harmful level</a:t>
            </a:r>
            <a:br>
              <a:rPr lang="en-AU" sz="2000" dirty="0">
                <a:latin typeface="Arial" panose="020B0604020202020204" pitchFamily="34" charset="0"/>
                <a:cs typeface="Arial" panose="020B0604020202020204" pitchFamily="34" charset="0"/>
              </a:rPr>
            </a:br>
            <a:r>
              <a:rPr lang="en-AU" i="1" dirty="0">
                <a:latin typeface="Arial" panose="020B0604020202020204" pitchFamily="34" charset="0"/>
                <a:cs typeface="Arial" panose="020B0604020202020204" pitchFamily="34" charset="0"/>
              </a:rPr>
              <a:t>(an occupational hygienist can assist with this)</a:t>
            </a:r>
          </a:p>
          <a:p>
            <a:pPr marL="800100" lvl="1" indent="-342900">
              <a:spcAft>
                <a:spcPts val="1200"/>
              </a:spcAft>
              <a:buFont typeface="Arial" panose="020B0604020202020204" pitchFamily="34" charset="0"/>
              <a:buChar char="•"/>
            </a:pPr>
            <a:r>
              <a:rPr lang="en-AU" sz="2000" dirty="0">
                <a:latin typeface="Arial" panose="020B0604020202020204" pitchFamily="34" charset="0"/>
                <a:cs typeface="Arial" panose="020B0604020202020204" pitchFamily="34" charset="0"/>
              </a:rPr>
              <a:t>Fumes are building up in closed-in areas i.e. visible blue, black or white smoke</a:t>
            </a:r>
          </a:p>
          <a:p>
            <a:pPr marL="800100" lvl="1" indent="-342900">
              <a:spcAft>
                <a:spcPts val="1200"/>
              </a:spcAft>
              <a:buFont typeface="Arial" panose="020B0604020202020204" pitchFamily="34" charset="0"/>
              <a:buChar char="•"/>
            </a:pPr>
            <a:r>
              <a:rPr lang="en-AU" sz="2000" dirty="0">
                <a:latin typeface="Arial" panose="020B0604020202020204" pitchFamily="34" charset="0"/>
                <a:cs typeface="Arial" panose="020B0604020202020204" pitchFamily="34" charset="0"/>
              </a:rPr>
              <a:t>Fumes are making sooty deposits or a smoky haze where we work</a:t>
            </a:r>
          </a:p>
        </p:txBody>
      </p:sp>
    </p:spTree>
    <p:extLst>
      <p:ext uri="{BB962C8B-B14F-4D97-AF65-F5344CB8AC3E}">
        <p14:creationId xmlns:p14="http://schemas.microsoft.com/office/powerpoint/2010/main" val="14787883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251520" y="267494"/>
            <a:ext cx="8640960" cy="954107"/>
          </a:xfrm>
          <a:prstGeom prst="rect">
            <a:avLst/>
          </a:prstGeom>
          <a:noFill/>
        </p:spPr>
        <p:txBody>
          <a:bodyPr wrap="square" rtlCol="0">
            <a:spAutoFit/>
          </a:bodyPr>
          <a:lstStyle/>
          <a:p>
            <a:r>
              <a:rPr lang="en-AU" sz="2800" dirty="0">
                <a:solidFill>
                  <a:srgbClr val="0F1E64"/>
                </a:solidFill>
                <a:latin typeface="Arial Black" panose="020B0A04020102020204" pitchFamily="34" charset="0"/>
              </a:rPr>
              <a:t>WHAT ACTION DO WE </a:t>
            </a:r>
            <a:br>
              <a:rPr lang="en-AU" sz="2800" dirty="0">
                <a:solidFill>
                  <a:srgbClr val="0F1E64"/>
                </a:solidFill>
                <a:latin typeface="Arial Black" panose="020B0A04020102020204" pitchFamily="34" charset="0"/>
              </a:rPr>
            </a:br>
            <a:r>
              <a:rPr lang="en-AU" sz="2800" dirty="0">
                <a:solidFill>
                  <a:srgbClr val="0F1E64"/>
                </a:solidFill>
                <a:latin typeface="Arial Black" panose="020B0A04020102020204" pitchFamily="34" charset="0"/>
              </a:rPr>
              <a:t>NEED TO TAKE?</a:t>
            </a:r>
          </a:p>
        </p:txBody>
      </p:sp>
      <p:sp>
        <p:nvSpPr>
          <p:cNvPr id="4" name="TextBox 3"/>
          <p:cNvSpPr txBox="1"/>
          <p:nvPr/>
        </p:nvSpPr>
        <p:spPr>
          <a:xfrm>
            <a:off x="251520" y="1203598"/>
            <a:ext cx="8496944" cy="400110"/>
          </a:xfrm>
          <a:prstGeom prst="rect">
            <a:avLst/>
          </a:prstGeom>
          <a:noFill/>
        </p:spPr>
        <p:txBody>
          <a:bodyPr wrap="square" rtlCol="0">
            <a:spAutoFit/>
          </a:bodyPr>
          <a:lstStyle/>
          <a:p>
            <a:pPr>
              <a:spcAft>
                <a:spcPts val="1200"/>
              </a:spcAft>
            </a:pPr>
            <a:r>
              <a:rPr lang="en-AU" sz="2000" dirty="0">
                <a:latin typeface="Arial" panose="020B0604020202020204" pitchFamily="34" charset="0"/>
                <a:cs typeface="Arial" panose="020B0604020202020204" pitchFamily="34" charset="0"/>
              </a:rPr>
              <a:t>The Hierarchy of Controls</a:t>
            </a:r>
          </a:p>
        </p:txBody>
      </p:sp>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40326" y="1715901"/>
            <a:ext cx="3463348" cy="3257863"/>
          </a:xfrm>
          <a:prstGeom prst="rect">
            <a:avLst/>
          </a:prstGeom>
        </p:spPr>
      </p:pic>
    </p:spTree>
    <p:extLst>
      <p:ext uri="{BB962C8B-B14F-4D97-AF65-F5344CB8AC3E}">
        <p14:creationId xmlns:p14="http://schemas.microsoft.com/office/powerpoint/2010/main" val="39754604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251520" y="267494"/>
            <a:ext cx="8640960" cy="954107"/>
          </a:xfrm>
          <a:prstGeom prst="rect">
            <a:avLst/>
          </a:prstGeom>
          <a:noFill/>
        </p:spPr>
        <p:txBody>
          <a:bodyPr wrap="square" rtlCol="0">
            <a:spAutoFit/>
          </a:bodyPr>
          <a:lstStyle/>
          <a:p>
            <a:r>
              <a:rPr lang="en-AU" sz="2800" dirty="0">
                <a:solidFill>
                  <a:srgbClr val="0F1E64"/>
                </a:solidFill>
                <a:latin typeface="Arial Black" panose="020B0A04020102020204" pitchFamily="34" charset="0"/>
              </a:rPr>
              <a:t>WHAT ACTION DO WE</a:t>
            </a:r>
            <a:br>
              <a:rPr lang="en-AU" sz="2800" dirty="0">
                <a:solidFill>
                  <a:srgbClr val="0F1E64"/>
                </a:solidFill>
                <a:latin typeface="Arial Black" panose="020B0A04020102020204" pitchFamily="34" charset="0"/>
              </a:rPr>
            </a:br>
            <a:r>
              <a:rPr lang="en-AU" sz="2800" dirty="0">
                <a:solidFill>
                  <a:srgbClr val="0F1E64"/>
                </a:solidFill>
                <a:latin typeface="Arial Black" panose="020B0A04020102020204" pitchFamily="34" charset="0"/>
              </a:rPr>
              <a:t>NEED TO TAKE?</a:t>
            </a:r>
          </a:p>
        </p:txBody>
      </p:sp>
      <p:sp>
        <p:nvSpPr>
          <p:cNvPr id="4" name="TextBox 3"/>
          <p:cNvSpPr txBox="1"/>
          <p:nvPr/>
        </p:nvSpPr>
        <p:spPr>
          <a:xfrm>
            <a:off x="251520" y="1275606"/>
            <a:ext cx="8640960" cy="2708434"/>
          </a:xfrm>
          <a:prstGeom prst="rect">
            <a:avLst/>
          </a:prstGeom>
          <a:noFill/>
        </p:spPr>
        <p:txBody>
          <a:bodyPr wrap="square" rtlCol="0">
            <a:spAutoFit/>
          </a:bodyPr>
          <a:lstStyle/>
          <a:p>
            <a:pPr>
              <a:spcAft>
                <a:spcPts val="1200"/>
              </a:spcAft>
            </a:pPr>
            <a:r>
              <a:rPr lang="en-AU" sz="2000" dirty="0">
                <a:latin typeface="Arial" panose="020B0604020202020204" pitchFamily="34" charset="0"/>
                <a:cs typeface="Arial" panose="020B0604020202020204" pitchFamily="34" charset="0"/>
              </a:rPr>
              <a:t>There are things we can do to safeguard our workforce, for example:</a:t>
            </a:r>
          </a:p>
          <a:p>
            <a:pPr marL="342900" indent="-342900">
              <a:spcAft>
                <a:spcPts val="1200"/>
              </a:spcAft>
              <a:buFont typeface="Arial" panose="020B0604020202020204" pitchFamily="34" charset="0"/>
              <a:buChar char="•"/>
            </a:pPr>
            <a:r>
              <a:rPr lang="en-AU" sz="2000" dirty="0">
                <a:latin typeface="Arial" panose="020B0604020202020204" pitchFamily="34" charset="0"/>
                <a:cs typeface="Arial" panose="020B0604020202020204" pitchFamily="34" charset="0"/>
              </a:rPr>
              <a:t>Change to another type of fuel</a:t>
            </a:r>
          </a:p>
          <a:p>
            <a:pPr marL="342900" indent="-342900">
              <a:spcAft>
                <a:spcPts val="1200"/>
              </a:spcAft>
              <a:buFont typeface="Arial" panose="020B0604020202020204" pitchFamily="34" charset="0"/>
              <a:buChar char="•"/>
            </a:pPr>
            <a:r>
              <a:rPr lang="en-AU" sz="2000" dirty="0">
                <a:latin typeface="Arial" panose="020B0604020202020204" pitchFamily="34" charset="0"/>
                <a:cs typeface="Arial" panose="020B0604020202020204" pitchFamily="34" charset="0"/>
              </a:rPr>
              <a:t>Replace engines with cleaner ones</a:t>
            </a:r>
          </a:p>
          <a:p>
            <a:pPr marL="342900" indent="-342900">
              <a:spcAft>
                <a:spcPts val="1200"/>
              </a:spcAft>
              <a:buFont typeface="Arial" panose="020B0604020202020204" pitchFamily="34" charset="0"/>
              <a:buChar char="•"/>
            </a:pPr>
            <a:r>
              <a:rPr lang="en-AU" sz="2000" dirty="0">
                <a:latin typeface="Arial" panose="020B0604020202020204" pitchFamily="34" charset="0"/>
                <a:cs typeface="Arial" panose="020B0604020202020204" pitchFamily="34" charset="0"/>
              </a:rPr>
              <a:t>Make sure engines and diesel-fuelled equipment are regularly serviced</a:t>
            </a:r>
          </a:p>
          <a:p>
            <a:pPr marL="342900" indent="-342900">
              <a:spcAft>
                <a:spcPts val="1200"/>
              </a:spcAft>
              <a:buFont typeface="Arial" panose="020B0604020202020204" pitchFamily="34" charset="0"/>
              <a:buChar char="•"/>
            </a:pPr>
            <a:r>
              <a:rPr lang="en-AU" sz="2000" dirty="0">
                <a:latin typeface="Arial" panose="020B0604020202020204" pitchFamily="34" charset="0"/>
                <a:cs typeface="Arial" panose="020B0604020202020204" pitchFamily="34" charset="0"/>
              </a:rPr>
              <a:t>Use filters or ventilation systems</a:t>
            </a:r>
          </a:p>
          <a:p>
            <a:pPr marL="342900" indent="-342900">
              <a:spcAft>
                <a:spcPts val="1200"/>
              </a:spcAft>
              <a:buFont typeface="Arial" panose="020B0604020202020204" pitchFamily="34" charset="0"/>
              <a:buChar char="•"/>
            </a:pPr>
            <a:r>
              <a:rPr lang="en-AU" sz="2000" dirty="0">
                <a:latin typeface="Arial" panose="020B0604020202020204" pitchFamily="34" charset="0"/>
                <a:cs typeface="Arial" panose="020B0604020202020204" pitchFamily="34" charset="0"/>
              </a:rPr>
              <a:t>Turn off engines when not in use</a:t>
            </a:r>
          </a:p>
        </p:txBody>
      </p:sp>
    </p:spTree>
    <p:extLst>
      <p:ext uri="{BB962C8B-B14F-4D97-AF65-F5344CB8AC3E}">
        <p14:creationId xmlns:p14="http://schemas.microsoft.com/office/powerpoint/2010/main" val="27075220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251520" y="267494"/>
            <a:ext cx="8640960" cy="954107"/>
          </a:xfrm>
          <a:prstGeom prst="rect">
            <a:avLst/>
          </a:prstGeom>
          <a:noFill/>
        </p:spPr>
        <p:txBody>
          <a:bodyPr wrap="square" rtlCol="0">
            <a:spAutoFit/>
          </a:bodyPr>
          <a:lstStyle/>
          <a:p>
            <a:r>
              <a:rPr lang="en-AU" sz="2800" dirty="0">
                <a:solidFill>
                  <a:srgbClr val="0F1E64"/>
                </a:solidFill>
                <a:latin typeface="Arial Black" panose="020B0A04020102020204" pitchFamily="34" charset="0"/>
              </a:rPr>
              <a:t>WHAT ACTION DO WE</a:t>
            </a:r>
            <a:br>
              <a:rPr lang="en-AU" sz="2800" dirty="0">
                <a:solidFill>
                  <a:srgbClr val="0F1E64"/>
                </a:solidFill>
                <a:latin typeface="Arial Black" panose="020B0A04020102020204" pitchFamily="34" charset="0"/>
              </a:rPr>
            </a:br>
            <a:r>
              <a:rPr lang="en-AU" sz="2800" dirty="0">
                <a:solidFill>
                  <a:srgbClr val="0F1E64"/>
                </a:solidFill>
                <a:latin typeface="Arial Black" panose="020B0A04020102020204" pitchFamily="34" charset="0"/>
              </a:rPr>
              <a:t>NEED TO TAKE?</a:t>
            </a:r>
          </a:p>
        </p:txBody>
      </p:sp>
    </p:spTree>
    <p:extLst>
      <p:ext uri="{BB962C8B-B14F-4D97-AF65-F5344CB8AC3E}">
        <p14:creationId xmlns:p14="http://schemas.microsoft.com/office/powerpoint/2010/main" val="28466542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251520" y="267494"/>
            <a:ext cx="8640960" cy="954107"/>
          </a:xfrm>
          <a:prstGeom prst="rect">
            <a:avLst/>
          </a:prstGeom>
          <a:noFill/>
        </p:spPr>
        <p:txBody>
          <a:bodyPr wrap="square" rtlCol="0">
            <a:spAutoFit/>
          </a:bodyPr>
          <a:lstStyle/>
          <a:p>
            <a:r>
              <a:rPr lang="en-AU" sz="2800" dirty="0">
                <a:solidFill>
                  <a:srgbClr val="0F1E64"/>
                </a:solidFill>
                <a:latin typeface="Arial Black" panose="020B0A04020102020204" pitchFamily="34" charset="0"/>
              </a:rPr>
              <a:t>WHAT WILL IT </a:t>
            </a:r>
            <a:br>
              <a:rPr lang="en-AU" sz="2800" dirty="0">
                <a:solidFill>
                  <a:srgbClr val="0F1E64"/>
                </a:solidFill>
                <a:latin typeface="Arial Black" panose="020B0A04020102020204" pitchFamily="34" charset="0"/>
              </a:rPr>
            </a:br>
            <a:r>
              <a:rPr lang="en-AU" sz="2800" dirty="0">
                <a:solidFill>
                  <a:srgbClr val="0F1E64"/>
                </a:solidFill>
                <a:latin typeface="Arial Black" panose="020B0A04020102020204" pitchFamily="34" charset="0"/>
              </a:rPr>
              <a:t>COST US?</a:t>
            </a:r>
          </a:p>
        </p:txBody>
      </p:sp>
      <p:sp>
        <p:nvSpPr>
          <p:cNvPr id="4" name="TextBox 3"/>
          <p:cNvSpPr txBox="1"/>
          <p:nvPr/>
        </p:nvSpPr>
        <p:spPr>
          <a:xfrm>
            <a:off x="251520" y="1275606"/>
            <a:ext cx="8640960" cy="400110"/>
          </a:xfrm>
          <a:prstGeom prst="rect">
            <a:avLst/>
          </a:prstGeom>
          <a:noFill/>
        </p:spPr>
        <p:txBody>
          <a:bodyPr wrap="square" rtlCol="0">
            <a:spAutoFit/>
          </a:bodyPr>
          <a:lstStyle/>
          <a:p>
            <a:pPr>
              <a:spcAft>
                <a:spcPts val="1200"/>
              </a:spcAft>
            </a:pPr>
            <a:r>
              <a:rPr lang="en-AU" sz="2000" dirty="0">
                <a:latin typeface="Arial" panose="020B0604020202020204" pitchFamily="34" charset="0"/>
                <a:cs typeface="Arial" panose="020B0604020202020204" pitchFamily="34" charset="0"/>
              </a:rPr>
              <a:t>The business case for action:</a:t>
            </a:r>
          </a:p>
        </p:txBody>
      </p:sp>
      <p:sp>
        <p:nvSpPr>
          <p:cNvPr id="6" name="TextBox 5"/>
          <p:cNvSpPr txBox="1"/>
          <p:nvPr/>
        </p:nvSpPr>
        <p:spPr>
          <a:xfrm>
            <a:off x="251520" y="1666919"/>
            <a:ext cx="8496944" cy="276999"/>
          </a:xfrm>
          <a:prstGeom prst="rect">
            <a:avLst/>
          </a:prstGeom>
          <a:noFill/>
        </p:spPr>
        <p:txBody>
          <a:bodyPr wrap="square" rtlCol="0">
            <a:spAutoFit/>
          </a:bodyPr>
          <a:lstStyle/>
          <a:p>
            <a:r>
              <a:rPr lang="en-AU" sz="1200" i="1" dirty="0">
                <a:latin typeface="Arial" panose="020B0604020202020204" pitchFamily="34" charset="0"/>
                <a:cs typeface="Arial" panose="020B0604020202020204" pitchFamily="34" charset="0"/>
              </a:rPr>
              <a:t>(Tailor this slide to reflect your business)</a:t>
            </a:r>
          </a:p>
        </p:txBody>
      </p:sp>
    </p:spTree>
    <p:extLst>
      <p:ext uri="{BB962C8B-B14F-4D97-AF65-F5344CB8AC3E}">
        <p14:creationId xmlns:p14="http://schemas.microsoft.com/office/powerpoint/2010/main" val="41760483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Box 5"/>
          <p:cNvSpPr txBox="1"/>
          <p:nvPr/>
        </p:nvSpPr>
        <p:spPr>
          <a:xfrm>
            <a:off x="251520" y="843558"/>
            <a:ext cx="8640960" cy="1323439"/>
          </a:xfrm>
          <a:prstGeom prst="rect">
            <a:avLst/>
          </a:prstGeom>
          <a:noFill/>
        </p:spPr>
        <p:txBody>
          <a:bodyPr wrap="square" rtlCol="0">
            <a:spAutoFit/>
          </a:bodyPr>
          <a:lstStyle/>
          <a:p>
            <a:pPr algn="ctr"/>
            <a:r>
              <a:rPr lang="en-AU" sz="4000" dirty="0">
                <a:solidFill>
                  <a:srgbClr val="FFD200"/>
                </a:solidFill>
                <a:latin typeface="Arial Black" panose="020B0A04020102020204" pitchFamily="34" charset="0"/>
              </a:rPr>
              <a:t>THANK YOU </a:t>
            </a:r>
            <a:br>
              <a:rPr lang="en-AU" sz="4000" dirty="0">
                <a:solidFill>
                  <a:srgbClr val="FFD200"/>
                </a:solidFill>
                <a:latin typeface="Arial Black" panose="020B0A04020102020204" pitchFamily="34" charset="0"/>
              </a:rPr>
            </a:br>
            <a:r>
              <a:rPr lang="en-AU" sz="4000" dirty="0">
                <a:solidFill>
                  <a:srgbClr val="FFD200"/>
                </a:solidFill>
                <a:latin typeface="Arial Black" panose="020B0A04020102020204" pitchFamily="34" charset="0"/>
              </a:rPr>
              <a:t>FOR LISTENING</a:t>
            </a:r>
          </a:p>
        </p:txBody>
      </p:sp>
      <p:sp>
        <p:nvSpPr>
          <p:cNvPr id="10" name="TextBox 9"/>
          <p:cNvSpPr txBox="1"/>
          <p:nvPr/>
        </p:nvSpPr>
        <p:spPr>
          <a:xfrm>
            <a:off x="264758" y="2991311"/>
            <a:ext cx="8640960" cy="1000274"/>
          </a:xfrm>
          <a:prstGeom prst="rect">
            <a:avLst/>
          </a:prstGeom>
          <a:noFill/>
        </p:spPr>
        <p:txBody>
          <a:bodyPr wrap="square" rtlCol="0">
            <a:spAutoFit/>
          </a:bodyPr>
          <a:lstStyle/>
          <a:p>
            <a:pPr algn="ctr"/>
            <a:r>
              <a:rPr lang="en-AU" b="1" dirty="0">
                <a:solidFill>
                  <a:schemeClr val="bg1"/>
                </a:solidFill>
                <a:latin typeface="Arial" panose="020B0604020202020204" pitchFamily="34" charset="0"/>
                <a:cs typeface="Arial" panose="020B0604020202020204" pitchFamily="34" charset="0"/>
              </a:rPr>
              <a:t>cancer.org.au/</a:t>
            </a:r>
            <a:r>
              <a:rPr lang="en-AU" b="1" dirty="0" err="1">
                <a:solidFill>
                  <a:schemeClr val="bg1"/>
                </a:solidFill>
                <a:latin typeface="Arial" panose="020B0604020202020204" pitchFamily="34" charset="0"/>
                <a:cs typeface="Arial" panose="020B0604020202020204" pitchFamily="34" charset="0"/>
              </a:rPr>
              <a:t>workplacecancer</a:t>
            </a:r>
            <a:endParaRPr lang="en-AU" b="1" dirty="0">
              <a:solidFill>
                <a:schemeClr val="bg1"/>
              </a:solidFill>
              <a:latin typeface="Arial" panose="020B0604020202020204" pitchFamily="34" charset="0"/>
              <a:cs typeface="Arial" panose="020B0604020202020204" pitchFamily="34" charset="0"/>
            </a:endParaRPr>
          </a:p>
          <a:p>
            <a:pPr algn="ctr"/>
            <a:endParaRPr lang="en-AU" sz="800" b="1" dirty="0">
              <a:solidFill>
                <a:schemeClr val="bg1"/>
              </a:solidFill>
              <a:latin typeface="Arial" panose="020B0604020202020204" pitchFamily="34" charset="0"/>
              <a:cs typeface="Arial" panose="020B0604020202020204" pitchFamily="34" charset="0"/>
            </a:endParaRPr>
          </a:p>
          <a:p>
            <a:pPr algn="ctr"/>
            <a:r>
              <a:rPr lang="en-AU" sz="1600" dirty="0">
                <a:solidFill>
                  <a:schemeClr val="bg1"/>
                </a:solidFill>
                <a:latin typeface="Arial" panose="020B0604020202020204" pitchFamily="34" charset="0"/>
                <a:cs typeface="Arial" panose="020B0604020202020204" pitchFamily="34" charset="0"/>
              </a:rPr>
              <a:t>For information and support</a:t>
            </a:r>
          </a:p>
          <a:p>
            <a:pPr algn="ctr"/>
            <a:r>
              <a:rPr lang="en-AU" sz="1600" dirty="0">
                <a:solidFill>
                  <a:schemeClr val="bg1"/>
                </a:solidFill>
                <a:latin typeface="Arial" panose="020B0604020202020204" pitchFamily="34" charset="0"/>
                <a:cs typeface="Arial" panose="020B0604020202020204" pitchFamily="34" charset="0"/>
              </a:rPr>
              <a:t>call us on 13 11 20</a:t>
            </a:r>
          </a:p>
        </p:txBody>
      </p:sp>
    </p:spTree>
    <p:extLst>
      <p:ext uri="{BB962C8B-B14F-4D97-AF65-F5344CB8AC3E}">
        <p14:creationId xmlns:p14="http://schemas.microsoft.com/office/powerpoint/2010/main" val="15602806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0" name="TextBox 9"/>
          <p:cNvSpPr txBox="1"/>
          <p:nvPr/>
        </p:nvSpPr>
        <p:spPr>
          <a:xfrm>
            <a:off x="257840" y="1779662"/>
            <a:ext cx="8628320" cy="1754326"/>
          </a:xfrm>
          <a:prstGeom prst="rect">
            <a:avLst/>
          </a:prstGeom>
          <a:noFill/>
        </p:spPr>
        <p:txBody>
          <a:bodyPr wrap="square" rtlCol="0">
            <a:spAutoFit/>
          </a:bodyPr>
          <a:lstStyle/>
          <a:p>
            <a:pPr algn="ctr"/>
            <a:r>
              <a:rPr lang="en-AU" sz="3600" dirty="0">
                <a:solidFill>
                  <a:schemeClr val="bg1"/>
                </a:solidFill>
                <a:latin typeface="Arial Black" panose="020B0A04020102020204" pitchFamily="34" charset="0"/>
              </a:rPr>
              <a:t>Diesel engine exhaust emissions can give you </a:t>
            </a:r>
          </a:p>
          <a:p>
            <a:pPr algn="ctr"/>
            <a:r>
              <a:rPr lang="en-AU" sz="3600" dirty="0">
                <a:solidFill>
                  <a:srgbClr val="FFD200"/>
                </a:solidFill>
                <a:latin typeface="Arial Black" panose="020B0A04020102020204" pitchFamily="34" charset="0"/>
              </a:rPr>
              <a:t>cancer</a:t>
            </a:r>
          </a:p>
        </p:txBody>
      </p:sp>
    </p:spTree>
    <p:extLst>
      <p:ext uri="{BB962C8B-B14F-4D97-AF65-F5344CB8AC3E}">
        <p14:creationId xmlns:p14="http://schemas.microsoft.com/office/powerpoint/2010/main" val="3311207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0" name="TextBox 9"/>
          <p:cNvSpPr txBox="1"/>
          <p:nvPr/>
        </p:nvSpPr>
        <p:spPr>
          <a:xfrm>
            <a:off x="257840" y="1203598"/>
            <a:ext cx="8628320" cy="2554545"/>
          </a:xfrm>
          <a:prstGeom prst="rect">
            <a:avLst/>
          </a:prstGeom>
          <a:noFill/>
        </p:spPr>
        <p:txBody>
          <a:bodyPr wrap="square" rtlCol="0">
            <a:spAutoFit/>
          </a:bodyPr>
          <a:lstStyle/>
          <a:p>
            <a:pPr algn="ctr"/>
            <a:r>
              <a:rPr lang="en-AU" sz="4000" dirty="0">
                <a:solidFill>
                  <a:schemeClr val="bg1"/>
                </a:solidFill>
                <a:latin typeface="Arial Black" panose="020B0A04020102020204" pitchFamily="34" charset="0"/>
              </a:rPr>
              <a:t>In Australia more than </a:t>
            </a:r>
            <a:r>
              <a:rPr lang="en-AU" sz="4000" dirty="0">
                <a:solidFill>
                  <a:srgbClr val="FFCF00"/>
                </a:solidFill>
                <a:latin typeface="Arial Black" panose="020B0A04020102020204" pitchFamily="34" charset="0"/>
              </a:rPr>
              <a:t/>
            </a:r>
            <a:br>
              <a:rPr lang="en-AU" sz="4000" dirty="0">
                <a:solidFill>
                  <a:srgbClr val="FFCF00"/>
                </a:solidFill>
                <a:latin typeface="Arial Black" panose="020B0A04020102020204" pitchFamily="34" charset="0"/>
              </a:rPr>
            </a:br>
            <a:r>
              <a:rPr lang="en-AU" sz="4000" dirty="0">
                <a:solidFill>
                  <a:srgbClr val="FFCF00"/>
                </a:solidFill>
                <a:latin typeface="Arial Black" panose="020B0A04020102020204" pitchFamily="34" charset="0"/>
              </a:rPr>
              <a:t>1.2 million workers </a:t>
            </a:r>
            <a:r>
              <a:rPr lang="en-AU" sz="4000" dirty="0">
                <a:solidFill>
                  <a:schemeClr val="bg1"/>
                </a:solidFill>
                <a:latin typeface="Arial Black" panose="020B0A04020102020204" pitchFamily="34" charset="0"/>
              </a:rPr>
              <a:t>are </a:t>
            </a:r>
            <a:br>
              <a:rPr lang="en-AU" sz="4000" dirty="0">
                <a:solidFill>
                  <a:schemeClr val="bg1"/>
                </a:solidFill>
                <a:latin typeface="Arial Black" panose="020B0A04020102020204" pitchFamily="34" charset="0"/>
              </a:rPr>
            </a:br>
            <a:r>
              <a:rPr lang="en-AU" sz="4000" dirty="0">
                <a:solidFill>
                  <a:schemeClr val="bg1"/>
                </a:solidFill>
                <a:latin typeface="Arial Black" panose="020B0A04020102020204" pitchFamily="34" charset="0"/>
              </a:rPr>
              <a:t>exposed to diesel engine </a:t>
            </a:r>
            <a:br>
              <a:rPr lang="en-AU" sz="4000" dirty="0">
                <a:solidFill>
                  <a:schemeClr val="bg1"/>
                </a:solidFill>
                <a:latin typeface="Arial Black" panose="020B0A04020102020204" pitchFamily="34" charset="0"/>
              </a:rPr>
            </a:br>
            <a:r>
              <a:rPr lang="en-AU" sz="4000" dirty="0">
                <a:solidFill>
                  <a:schemeClr val="bg1"/>
                </a:solidFill>
                <a:latin typeface="Arial Black" panose="020B0A04020102020204" pitchFamily="34" charset="0"/>
              </a:rPr>
              <a:t>exhaust emissions at work</a:t>
            </a:r>
          </a:p>
        </p:txBody>
      </p:sp>
    </p:spTree>
    <p:extLst>
      <p:ext uri="{BB962C8B-B14F-4D97-AF65-F5344CB8AC3E}">
        <p14:creationId xmlns:p14="http://schemas.microsoft.com/office/powerpoint/2010/main" val="688054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Box 5"/>
          <p:cNvSpPr txBox="1"/>
          <p:nvPr/>
        </p:nvSpPr>
        <p:spPr>
          <a:xfrm>
            <a:off x="251520" y="1431300"/>
            <a:ext cx="8640960" cy="1323439"/>
          </a:xfrm>
          <a:prstGeom prst="rect">
            <a:avLst/>
          </a:prstGeom>
          <a:noFill/>
        </p:spPr>
        <p:txBody>
          <a:bodyPr wrap="square" rtlCol="0">
            <a:spAutoFit/>
          </a:bodyPr>
          <a:lstStyle/>
          <a:p>
            <a:pPr algn="ctr"/>
            <a:r>
              <a:rPr lang="en-AU" sz="4000" dirty="0">
                <a:solidFill>
                  <a:srgbClr val="0F1E64"/>
                </a:solidFill>
                <a:latin typeface="Arial Black" panose="020B0A04020102020204" pitchFamily="34" charset="0"/>
              </a:rPr>
              <a:t>DIESEL ENGINE EXHAUST EMISSIONS: THE RISKS</a:t>
            </a:r>
          </a:p>
        </p:txBody>
      </p:sp>
      <p:sp>
        <p:nvSpPr>
          <p:cNvPr id="7" name="TextBox 6"/>
          <p:cNvSpPr txBox="1"/>
          <p:nvPr/>
        </p:nvSpPr>
        <p:spPr>
          <a:xfrm>
            <a:off x="251520" y="2859782"/>
            <a:ext cx="8640960" cy="1384995"/>
          </a:xfrm>
          <a:prstGeom prst="rect">
            <a:avLst/>
          </a:prstGeom>
          <a:noFill/>
        </p:spPr>
        <p:txBody>
          <a:bodyPr wrap="square" rtlCol="0">
            <a:spAutoFit/>
          </a:bodyPr>
          <a:lstStyle/>
          <a:p>
            <a:pPr algn="ctr"/>
            <a:endParaRPr lang="en-AU" sz="2800" b="1" dirty="0">
              <a:solidFill>
                <a:srgbClr val="009BDC"/>
              </a:solidFill>
              <a:latin typeface="Arial" panose="020B0604020202020204" pitchFamily="34" charset="0"/>
              <a:cs typeface="Arial" panose="020B0604020202020204" pitchFamily="34" charset="0"/>
            </a:endParaRPr>
          </a:p>
          <a:p>
            <a:pPr algn="ctr"/>
            <a:r>
              <a:rPr lang="en-AU" sz="2800" b="1" dirty="0">
                <a:solidFill>
                  <a:srgbClr val="009BDC"/>
                </a:solidFill>
                <a:latin typeface="Arial" panose="020B0604020202020204" pitchFamily="34" charset="0"/>
                <a:cs typeface="Arial" panose="020B0604020202020204" pitchFamily="34" charset="0"/>
              </a:rPr>
              <a:t>Introducing the risks from diesel engine exhaust	 emissions – a briefing for managers</a:t>
            </a:r>
          </a:p>
        </p:txBody>
      </p:sp>
    </p:spTree>
    <p:extLst>
      <p:ext uri="{BB962C8B-B14F-4D97-AF65-F5344CB8AC3E}">
        <p14:creationId xmlns:p14="http://schemas.microsoft.com/office/powerpoint/2010/main" val="7759248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0" name="TextBox 9"/>
          <p:cNvSpPr txBox="1"/>
          <p:nvPr/>
        </p:nvSpPr>
        <p:spPr>
          <a:xfrm>
            <a:off x="257840" y="1203598"/>
            <a:ext cx="8628320" cy="3170099"/>
          </a:xfrm>
          <a:prstGeom prst="rect">
            <a:avLst/>
          </a:prstGeom>
          <a:noFill/>
        </p:spPr>
        <p:txBody>
          <a:bodyPr wrap="square" rtlCol="0">
            <a:spAutoFit/>
          </a:bodyPr>
          <a:lstStyle/>
          <a:p>
            <a:pPr algn="ctr"/>
            <a:r>
              <a:rPr lang="en-AU" sz="4000" dirty="0">
                <a:solidFill>
                  <a:schemeClr val="bg1"/>
                </a:solidFill>
                <a:latin typeface="Arial Black" panose="020B0A04020102020204" pitchFamily="34" charset="0"/>
              </a:rPr>
              <a:t>People regularly exposed to </a:t>
            </a:r>
            <a:br>
              <a:rPr lang="en-AU" sz="4000" dirty="0">
                <a:solidFill>
                  <a:schemeClr val="bg1"/>
                </a:solidFill>
                <a:latin typeface="Arial Black" panose="020B0A04020102020204" pitchFamily="34" charset="0"/>
              </a:rPr>
            </a:br>
            <a:r>
              <a:rPr lang="en-AU" sz="4000" dirty="0">
                <a:solidFill>
                  <a:schemeClr val="bg1"/>
                </a:solidFill>
                <a:latin typeface="Arial Black" panose="020B0A04020102020204" pitchFamily="34" charset="0"/>
              </a:rPr>
              <a:t>diesel engine exhaust emissions at work</a:t>
            </a:r>
            <a:br>
              <a:rPr lang="en-AU" sz="4000" dirty="0">
                <a:solidFill>
                  <a:schemeClr val="bg1"/>
                </a:solidFill>
                <a:latin typeface="Arial Black" panose="020B0A04020102020204" pitchFamily="34" charset="0"/>
              </a:rPr>
            </a:br>
            <a:r>
              <a:rPr lang="en-AU" sz="4000" dirty="0">
                <a:solidFill>
                  <a:schemeClr val="bg1"/>
                </a:solidFill>
                <a:latin typeface="Arial Black" panose="020B0A04020102020204" pitchFamily="34" charset="0"/>
              </a:rPr>
              <a:t>are up to </a:t>
            </a:r>
            <a:r>
              <a:rPr lang="en-AU" sz="4000" dirty="0">
                <a:solidFill>
                  <a:srgbClr val="FFD200"/>
                </a:solidFill>
                <a:latin typeface="Arial Black" panose="020B0A04020102020204" pitchFamily="34" charset="0"/>
              </a:rPr>
              <a:t>40% more likely </a:t>
            </a:r>
            <a:r>
              <a:rPr lang="en-AU" sz="4000" dirty="0">
                <a:solidFill>
                  <a:schemeClr val="bg1"/>
                </a:solidFill>
                <a:latin typeface="Arial Black" panose="020B0A04020102020204" pitchFamily="34" charset="0"/>
              </a:rPr>
              <a:t/>
            </a:r>
            <a:br>
              <a:rPr lang="en-AU" sz="4000" dirty="0">
                <a:solidFill>
                  <a:schemeClr val="bg1"/>
                </a:solidFill>
                <a:latin typeface="Arial Black" panose="020B0A04020102020204" pitchFamily="34" charset="0"/>
              </a:rPr>
            </a:br>
            <a:r>
              <a:rPr lang="en-AU" sz="4000" dirty="0">
                <a:solidFill>
                  <a:schemeClr val="bg1"/>
                </a:solidFill>
                <a:latin typeface="Arial Black" panose="020B0A04020102020204" pitchFamily="34" charset="0"/>
              </a:rPr>
              <a:t>to develop lung </a:t>
            </a:r>
            <a:r>
              <a:rPr lang="en-AU" sz="4000" dirty="0" smtClean="0">
                <a:solidFill>
                  <a:schemeClr val="bg1"/>
                </a:solidFill>
                <a:latin typeface="Arial Black" panose="020B0A04020102020204" pitchFamily="34" charset="0"/>
              </a:rPr>
              <a:t>cancer</a:t>
            </a:r>
            <a:endParaRPr lang="en-AU" sz="4000"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4011695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251520" y="267494"/>
            <a:ext cx="8640960" cy="523220"/>
          </a:xfrm>
          <a:prstGeom prst="rect">
            <a:avLst/>
          </a:prstGeom>
          <a:noFill/>
        </p:spPr>
        <p:txBody>
          <a:bodyPr wrap="square" rtlCol="0">
            <a:spAutoFit/>
          </a:bodyPr>
          <a:lstStyle/>
          <a:p>
            <a:r>
              <a:rPr lang="en-AU" sz="2800" dirty="0">
                <a:solidFill>
                  <a:srgbClr val="0F1E64"/>
                </a:solidFill>
                <a:latin typeface="Arial Black" panose="020B0A04020102020204" pitchFamily="34" charset="0"/>
                <a:cs typeface="Arial" panose="020B0604020202020204" pitchFamily="34" charset="0"/>
              </a:rPr>
              <a:t>SETTING THE SCENE</a:t>
            </a:r>
          </a:p>
        </p:txBody>
      </p:sp>
      <p:sp>
        <p:nvSpPr>
          <p:cNvPr id="4" name="TextBox 3"/>
          <p:cNvSpPr txBox="1"/>
          <p:nvPr/>
        </p:nvSpPr>
        <p:spPr>
          <a:xfrm>
            <a:off x="251520" y="1275606"/>
            <a:ext cx="8496944" cy="2246769"/>
          </a:xfrm>
          <a:prstGeom prst="rect">
            <a:avLst/>
          </a:prstGeom>
          <a:noFill/>
        </p:spPr>
        <p:txBody>
          <a:bodyPr wrap="square" rtlCol="0">
            <a:spAutoFit/>
          </a:bodyPr>
          <a:lstStyle/>
          <a:p>
            <a:pPr marL="342900" indent="-342900">
              <a:spcAft>
                <a:spcPts val="1200"/>
              </a:spcAft>
              <a:buFont typeface="Arial" panose="020B0604020202020204" pitchFamily="34" charset="0"/>
              <a:buChar char="•"/>
            </a:pPr>
            <a:r>
              <a:rPr lang="en-AU" sz="2000" dirty="0">
                <a:latin typeface="Arial" panose="020B0604020202020204" pitchFamily="34" charset="0"/>
                <a:cs typeface="Arial" panose="020B0604020202020204" pitchFamily="34" charset="0"/>
              </a:rPr>
              <a:t>Diesel engine exhaust emissions can cause lung and possibly bladder cancer</a:t>
            </a:r>
          </a:p>
          <a:p>
            <a:pPr marL="342900" indent="-342900">
              <a:spcAft>
                <a:spcPts val="1200"/>
              </a:spcAft>
              <a:buFont typeface="Arial" panose="020B0604020202020204" pitchFamily="34" charset="0"/>
              <a:buChar char="•"/>
            </a:pPr>
            <a:r>
              <a:rPr lang="en-AU" sz="2000" dirty="0">
                <a:latin typeface="Arial" panose="020B0604020202020204" pitchFamily="34" charset="0"/>
                <a:cs typeface="Arial" panose="020B0604020202020204" pitchFamily="34" charset="0"/>
              </a:rPr>
              <a:t>Cancer caused by diesel engine exhaust emissions has killed thousands of people worldwide</a:t>
            </a:r>
          </a:p>
          <a:p>
            <a:pPr marL="342900" indent="-342900">
              <a:spcAft>
                <a:spcPts val="1200"/>
              </a:spcAft>
              <a:buFont typeface="Arial" panose="020B0604020202020204" pitchFamily="34" charset="0"/>
              <a:buChar char="•"/>
            </a:pPr>
            <a:r>
              <a:rPr lang="en-AU" sz="2000" dirty="0">
                <a:latin typeface="Arial" panose="020B0604020202020204" pitchFamily="34" charset="0"/>
                <a:cs typeface="Arial" panose="020B0604020202020204" pitchFamily="34" charset="0"/>
              </a:rPr>
              <a:t>More than 130 Australians will be diagnosed with lung cancer caused by diesel engine exhaust emissions they were exposed to at work</a:t>
            </a:r>
          </a:p>
        </p:txBody>
      </p:sp>
    </p:spTree>
    <p:extLst>
      <p:ext uri="{BB962C8B-B14F-4D97-AF65-F5344CB8AC3E}">
        <p14:creationId xmlns:p14="http://schemas.microsoft.com/office/powerpoint/2010/main" val="19232410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0" name="TextBox 9"/>
          <p:cNvSpPr txBox="1"/>
          <p:nvPr/>
        </p:nvSpPr>
        <p:spPr>
          <a:xfrm>
            <a:off x="257840" y="1131590"/>
            <a:ext cx="8628320" cy="3170099"/>
          </a:xfrm>
          <a:prstGeom prst="rect">
            <a:avLst/>
          </a:prstGeom>
          <a:noFill/>
        </p:spPr>
        <p:txBody>
          <a:bodyPr wrap="square" rtlCol="0">
            <a:spAutoFit/>
          </a:bodyPr>
          <a:lstStyle/>
          <a:p>
            <a:pPr algn="ctr"/>
            <a:r>
              <a:rPr lang="en-AU" sz="4000" dirty="0">
                <a:solidFill>
                  <a:schemeClr val="bg1"/>
                </a:solidFill>
                <a:latin typeface="Arial Black" panose="020B0A04020102020204" pitchFamily="34" charset="0"/>
              </a:rPr>
              <a:t>One person every three days </a:t>
            </a:r>
            <a:br>
              <a:rPr lang="en-AU" sz="4000" dirty="0">
                <a:solidFill>
                  <a:schemeClr val="bg1"/>
                </a:solidFill>
                <a:latin typeface="Arial Black" panose="020B0A04020102020204" pitchFamily="34" charset="0"/>
              </a:rPr>
            </a:br>
            <a:r>
              <a:rPr lang="en-AU" sz="4000" dirty="0">
                <a:solidFill>
                  <a:schemeClr val="bg1"/>
                </a:solidFill>
                <a:latin typeface="Arial Black" panose="020B0A04020102020204" pitchFamily="34" charset="0"/>
              </a:rPr>
              <a:t>will be </a:t>
            </a:r>
            <a:r>
              <a:rPr lang="en-AU" sz="4000" dirty="0">
                <a:solidFill>
                  <a:srgbClr val="FFD200"/>
                </a:solidFill>
                <a:latin typeface="Arial Black" panose="020B0A04020102020204" pitchFamily="34" charset="0"/>
              </a:rPr>
              <a:t>diagnosed with cancer </a:t>
            </a:r>
            <a:r>
              <a:rPr lang="en-AU" sz="4000" dirty="0">
                <a:solidFill>
                  <a:schemeClr val="bg1"/>
                </a:solidFill>
                <a:latin typeface="Arial Black" panose="020B0A04020102020204" pitchFamily="34" charset="0"/>
              </a:rPr>
              <a:t>caused by diesel engine </a:t>
            </a:r>
            <a:br>
              <a:rPr lang="en-AU" sz="4000" dirty="0">
                <a:solidFill>
                  <a:schemeClr val="bg1"/>
                </a:solidFill>
                <a:latin typeface="Arial Black" panose="020B0A04020102020204" pitchFamily="34" charset="0"/>
              </a:rPr>
            </a:br>
            <a:r>
              <a:rPr lang="en-AU" sz="4000" dirty="0">
                <a:solidFill>
                  <a:schemeClr val="bg1"/>
                </a:solidFill>
                <a:latin typeface="Arial Black" panose="020B0A04020102020204" pitchFamily="34" charset="0"/>
              </a:rPr>
              <a:t>exhaust emissions in Australia alone</a:t>
            </a:r>
          </a:p>
        </p:txBody>
      </p:sp>
    </p:spTree>
    <p:extLst>
      <p:ext uri="{BB962C8B-B14F-4D97-AF65-F5344CB8AC3E}">
        <p14:creationId xmlns:p14="http://schemas.microsoft.com/office/powerpoint/2010/main" val="2948225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251520" y="267494"/>
            <a:ext cx="8640960" cy="954107"/>
          </a:xfrm>
          <a:prstGeom prst="rect">
            <a:avLst/>
          </a:prstGeom>
          <a:noFill/>
        </p:spPr>
        <p:txBody>
          <a:bodyPr wrap="square" rtlCol="0">
            <a:spAutoFit/>
          </a:bodyPr>
          <a:lstStyle/>
          <a:p>
            <a:r>
              <a:rPr lang="en-AU" sz="2800" dirty="0">
                <a:solidFill>
                  <a:srgbClr val="0F1E64"/>
                </a:solidFill>
                <a:latin typeface="Arial Black" panose="020B0A04020102020204" pitchFamily="34" charset="0"/>
              </a:rPr>
              <a:t>WHY IS THIS OUR </a:t>
            </a:r>
            <a:br>
              <a:rPr lang="en-AU" sz="2800" dirty="0">
                <a:solidFill>
                  <a:srgbClr val="0F1E64"/>
                </a:solidFill>
                <a:latin typeface="Arial Black" panose="020B0A04020102020204" pitchFamily="34" charset="0"/>
              </a:rPr>
            </a:br>
            <a:r>
              <a:rPr lang="en-AU" sz="2800" dirty="0">
                <a:solidFill>
                  <a:srgbClr val="0F1E64"/>
                </a:solidFill>
                <a:latin typeface="Arial Black" panose="020B0A04020102020204" pitchFamily="34" charset="0"/>
              </a:rPr>
              <a:t>PROBLEM?</a:t>
            </a:r>
          </a:p>
        </p:txBody>
      </p:sp>
      <p:sp>
        <p:nvSpPr>
          <p:cNvPr id="4" name="TextBox 3"/>
          <p:cNvSpPr txBox="1"/>
          <p:nvPr/>
        </p:nvSpPr>
        <p:spPr>
          <a:xfrm>
            <a:off x="251520" y="1275606"/>
            <a:ext cx="8496944" cy="3785652"/>
          </a:xfrm>
          <a:prstGeom prst="rect">
            <a:avLst/>
          </a:prstGeom>
          <a:noFill/>
        </p:spPr>
        <p:txBody>
          <a:bodyPr wrap="square" rtlCol="0">
            <a:spAutoFit/>
          </a:bodyPr>
          <a:lstStyle/>
          <a:p>
            <a:pPr marL="342900" indent="-342900">
              <a:spcAft>
                <a:spcPts val="1200"/>
              </a:spcAft>
              <a:buFont typeface="Arial" panose="020B0604020202020204" pitchFamily="34" charset="0"/>
              <a:buChar char="•"/>
            </a:pPr>
            <a:r>
              <a:rPr lang="en-AU" sz="2000" dirty="0">
                <a:latin typeface="Arial" panose="020B0604020202020204" pitchFamily="34" charset="0"/>
                <a:cs typeface="Arial" panose="020B0604020202020204" pitchFamily="34" charset="0"/>
              </a:rPr>
              <a:t>We need to consider our workers and their exposure to diesel engine exhaust emissions</a:t>
            </a:r>
          </a:p>
          <a:p>
            <a:pPr marL="342900" indent="-342900">
              <a:spcAft>
                <a:spcPts val="1200"/>
              </a:spcAft>
              <a:buFont typeface="Arial" panose="020B0604020202020204" pitchFamily="34" charset="0"/>
              <a:buChar char="•"/>
            </a:pPr>
            <a:r>
              <a:rPr lang="en-AU" sz="2000" dirty="0">
                <a:latin typeface="Arial" panose="020B0604020202020204" pitchFamily="34" charset="0"/>
                <a:cs typeface="Arial" panose="020B0604020202020204" pitchFamily="34" charset="0"/>
              </a:rPr>
              <a:t>As a responsible business, we want to make sure that people don’t get harmed at work</a:t>
            </a:r>
          </a:p>
          <a:p>
            <a:pPr marL="342900" indent="-342900">
              <a:spcAft>
                <a:spcPts val="1200"/>
              </a:spcAft>
              <a:buFont typeface="Arial" panose="020B0604020202020204" pitchFamily="34" charset="0"/>
              <a:buChar char="•"/>
            </a:pPr>
            <a:r>
              <a:rPr lang="en-AU" sz="2000" dirty="0">
                <a:latin typeface="Arial" panose="020B0604020202020204" pitchFamily="34" charset="0"/>
                <a:cs typeface="Arial" panose="020B0604020202020204" pitchFamily="34" charset="0"/>
              </a:rPr>
              <a:t>In Australia there is a legal duty to check the level of risk from diesel engine exhaust emissions exposure</a:t>
            </a:r>
          </a:p>
          <a:p>
            <a:pPr marL="342900" indent="-342900">
              <a:spcAft>
                <a:spcPts val="1200"/>
              </a:spcAft>
              <a:buFont typeface="Arial" panose="020B0604020202020204" pitchFamily="34" charset="0"/>
              <a:buChar char="•"/>
            </a:pPr>
            <a:r>
              <a:rPr lang="en-AU" sz="2000" dirty="0">
                <a:latin typeface="Arial" panose="020B0604020202020204" pitchFamily="34" charset="0"/>
                <a:cs typeface="Arial" panose="020B0604020202020204" pitchFamily="34" charset="0"/>
              </a:rPr>
              <a:t>By law, employers are required to ensure the health and safety of their workers at their workplace and have the duty to control the risks associated with work</a:t>
            </a:r>
          </a:p>
          <a:p>
            <a:pPr marL="342900" indent="-342900">
              <a:spcAft>
                <a:spcPts val="1200"/>
              </a:spcAft>
              <a:buFont typeface="Arial" panose="020B0604020202020204" pitchFamily="34" charset="0"/>
              <a:buChar char="•"/>
            </a:pPr>
            <a:r>
              <a:rPr lang="en-AU" sz="2000" dirty="0">
                <a:latin typeface="Arial" panose="020B0604020202020204" pitchFamily="34" charset="0"/>
                <a:cs typeface="Arial" panose="020B0604020202020204" pitchFamily="34" charset="0"/>
              </a:rPr>
              <a:t>… Are our competitors or suppliers doing this better than us?</a:t>
            </a:r>
          </a:p>
        </p:txBody>
      </p:sp>
    </p:spTree>
    <p:extLst>
      <p:ext uri="{BB962C8B-B14F-4D97-AF65-F5344CB8AC3E}">
        <p14:creationId xmlns:p14="http://schemas.microsoft.com/office/powerpoint/2010/main" val="2324159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251520" y="267494"/>
            <a:ext cx="5400600" cy="954107"/>
          </a:xfrm>
          <a:prstGeom prst="rect">
            <a:avLst/>
          </a:prstGeom>
          <a:noFill/>
        </p:spPr>
        <p:txBody>
          <a:bodyPr wrap="square" rtlCol="0">
            <a:spAutoFit/>
          </a:bodyPr>
          <a:lstStyle/>
          <a:p>
            <a:r>
              <a:rPr lang="en-AU" sz="2800" dirty="0">
                <a:solidFill>
                  <a:srgbClr val="0F1E64"/>
                </a:solidFill>
                <a:latin typeface="Arial Black" panose="020B0A04020102020204" pitchFamily="34" charset="0"/>
              </a:rPr>
              <a:t>RECOMMENDED EXPOSURE LIMIT </a:t>
            </a:r>
          </a:p>
        </p:txBody>
      </p:sp>
      <p:sp>
        <p:nvSpPr>
          <p:cNvPr id="6" name="TextBox 5"/>
          <p:cNvSpPr txBox="1"/>
          <p:nvPr/>
        </p:nvSpPr>
        <p:spPr>
          <a:xfrm>
            <a:off x="251520" y="1563638"/>
            <a:ext cx="8640960" cy="1938992"/>
          </a:xfrm>
          <a:prstGeom prst="rect">
            <a:avLst/>
          </a:prstGeom>
          <a:noFill/>
        </p:spPr>
        <p:txBody>
          <a:bodyPr wrap="square" rtlCol="0">
            <a:spAutoFit/>
          </a:bodyPr>
          <a:lstStyle/>
          <a:p>
            <a:pPr>
              <a:spcAft>
                <a:spcPts val="1200"/>
              </a:spcAft>
            </a:pPr>
            <a:r>
              <a:rPr lang="en-AU" sz="2000" dirty="0">
                <a:latin typeface="Arial" panose="020B0604020202020204" pitchFamily="34" charset="0"/>
                <a:cs typeface="Arial" panose="020B0604020202020204" pitchFamily="34" charset="0"/>
              </a:rPr>
              <a:t>The Australian Institute of Occupational Hygienists (AIOH) guidelines recommend: </a:t>
            </a:r>
          </a:p>
          <a:p>
            <a:pPr marL="800100" lvl="1" indent="-342900">
              <a:spcAft>
                <a:spcPts val="1200"/>
              </a:spcAft>
              <a:buFont typeface="Arial" panose="020B0604020202020204" pitchFamily="34" charset="0"/>
              <a:buChar char="•"/>
            </a:pPr>
            <a:r>
              <a:rPr lang="en-AU" sz="2000" dirty="0">
                <a:latin typeface="Arial" panose="020B0604020202020204" pitchFamily="34" charset="0"/>
                <a:cs typeface="Arial" panose="020B0604020202020204" pitchFamily="34" charset="0"/>
              </a:rPr>
              <a:t>Worker exposure to diesel particulate matter be controlled to below 0.1mg/m3 time weighted average value.</a:t>
            </a:r>
          </a:p>
          <a:p>
            <a:pPr marL="800100" lvl="1" indent="-342900">
              <a:spcAft>
                <a:spcPts val="1200"/>
              </a:spcAft>
              <a:buFont typeface="Arial" panose="020B0604020202020204" pitchFamily="34" charset="0"/>
              <a:buChar char="•"/>
            </a:pPr>
            <a:r>
              <a:rPr lang="en-AU" sz="2000" dirty="0">
                <a:latin typeface="Arial" panose="020B0604020202020204" pitchFamily="34" charset="0"/>
                <a:cs typeface="Arial" panose="020B0604020202020204" pitchFamily="34" charset="0"/>
              </a:rPr>
              <a:t>This is measured as submicron elemental carbon. </a:t>
            </a:r>
          </a:p>
        </p:txBody>
      </p:sp>
    </p:spTree>
    <p:extLst>
      <p:ext uri="{BB962C8B-B14F-4D97-AF65-F5344CB8AC3E}">
        <p14:creationId xmlns:p14="http://schemas.microsoft.com/office/powerpoint/2010/main" val="10826934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914</TotalTime>
  <Words>1128</Words>
  <Application>Microsoft Office PowerPoint</Application>
  <PresentationFormat>On-screen Show (16:9)</PresentationFormat>
  <Paragraphs>126</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Cancer Council of WA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Simone Lepore</dc:creator>
  <cp:lastModifiedBy>Sharnae Zanotti</cp:lastModifiedBy>
  <cp:revision>64</cp:revision>
  <dcterms:created xsi:type="dcterms:W3CDTF">2018-04-12T00:17:46Z</dcterms:created>
  <dcterms:modified xsi:type="dcterms:W3CDTF">2018-08-03T02:26:50Z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190497</vt:lpwstr>
  </property>
  <property fmtid="{D5CDD505-2E9C-101B-9397-08002B2CF9AE}" name="NXPowerLiteSettings" pid="3">
    <vt:lpwstr>C7000400038000</vt:lpwstr>
  </property>
  <property fmtid="{D5CDD505-2E9C-101B-9397-08002B2CF9AE}" name="NXPowerLiteVersion" pid="4">
    <vt:lpwstr>S9.0.1</vt:lpwstr>
  </property>
</Properties>
</file>